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31.svg" ContentType="image/svg+xml"/>
  <Override PartName="/ppt/media/image33.svg" ContentType="image/svg+xml"/>
  <Override PartName="/ppt/media/image35.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Times New Roman Bold" panose="02030802070405020303"/>
      <p:bold r:id="rId19"/>
    </p:embeddedFont>
    <p:embeddedFont>
      <p:font typeface="DejaVu Serif Bold" panose="02060803050605020204"/>
      <p:bold r:id="rId20"/>
    </p:embeddedFont>
    <p:embeddedFont>
      <p:font typeface="Public Sans Bold"/>
      <p:bold r:id="rId21"/>
    </p:embeddedFont>
    <p:embeddedFont>
      <p:font typeface="Open Sans Bold" panose="020B0806030504020204"/>
      <p:bold r:id="rId22"/>
    </p:embeddedFont>
    <p:embeddedFont>
      <p:font typeface="Noto Serif Display Bold" panose="02020802080505020204"/>
      <p:bold r:id="rId23"/>
    </p:embeddedFont>
    <p:embeddedFont>
      <p:font typeface="Noto Serif Display" panose="02020502080505020204"/>
      <p:regular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sv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sv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sv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B1DB"/>
        </a:solidFill>
        <a:effectLst/>
      </p:bgPr>
    </p:bg>
    <p:spTree>
      <p:nvGrpSpPr>
        <p:cNvPr id="1" name=""/>
        <p:cNvGrpSpPr/>
        <p:nvPr/>
      </p:nvGrpSpPr>
      <p:grpSpPr>
        <a:xfrm>
          <a:off x="0" y="0"/>
          <a:ext cx="0" cy="0"/>
          <a:chOff x="0" y="0"/>
          <a:chExt cx="0" cy="0"/>
        </a:xfrm>
      </p:grpSpPr>
      <p:sp>
        <p:nvSpPr>
          <p:cNvPr id="2" name="Freeform 2"/>
          <p:cNvSpPr/>
          <p:nvPr/>
        </p:nvSpPr>
        <p:spPr>
          <a:xfrm>
            <a:off x="1028700" y="393885"/>
            <a:ext cx="2355089" cy="2371558"/>
          </a:xfrm>
          <a:custGeom>
            <a:avLst/>
            <a:gdLst/>
            <a:ahLst/>
            <a:cxnLst/>
            <a:rect l="l" t="t" r="r" b="b"/>
            <a:pathLst>
              <a:path w="2355089" h="2371558">
                <a:moveTo>
                  <a:pt x="0" y="0"/>
                </a:moveTo>
                <a:lnTo>
                  <a:pt x="2355089" y="0"/>
                </a:lnTo>
                <a:lnTo>
                  <a:pt x="2355089" y="2371558"/>
                </a:lnTo>
                <a:lnTo>
                  <a:pt x="0" y="2371558"/>
                </a:lnTo>
                <a:lnTo>
                  <a:pt x="0" y="0"/>
                </a:lnTo>
                <a:close/>
              </a:path>
            </a:pathLst>
          </a:custGeom>
          <a:blipFill>
            <a:blip r:embed="rId1"/>
            <a:stretch>
              <a:fillRect/>
            </a:stretch>
          </a:blipFill>
        </p:spPr>
      </p:sp>
      <p:sp>
        <p:nvSpPr>
          <p:cNvPr id="3" name="TextBox 3"/>
          <p:cNvSpPr txBox="1"/>
          <p:nvPr/>
        </p:nvSpPr>
        <p:spPr>
          <a:xfrm>
            <a:off x="2514628" y="4266658"/>
            <a:ext cx="15060977" cy="1657350"/>
          </a:xfrm>
          <a:prstGeom prst="rect">
            <a:avLst/>
          </a:prstGeom>
        </p:spPr>
        <p:txBody>
          <a:bodyPr lIns="0" tIns="0" rIns="0" bIns="0" rtlCol="0" anchor="t">
            <a:spAutoFit/>
          </a:bodyPr>
          <a:lstStyle/>
          <a:p>
            <a:pPr algn="ctr">
              <a:lnSpc>
                <a:spcPts val="6000"/>
              </a:lnSpc>
            </a:pPr>
            <a:r>
              <a:rPr lang="en-US" sz="6000">
                <a:solidFill>
                  <a:srgbClr val="FFFFFF"/>
                </a:solidFill>
                <a:latin typeface="Times New Roman Bold" panose="02030802070405020303"/>
              </a:rPr>
              <a:t>TÌM HIỂU FIGMA MOCKUP TRONG THIẾT KẾ GIAO DIỆN WEBSITE</a:t>
            </a:r>
            <a:endParaRPr lang="en-US" sz="6000">
              <a:solidFill>
                <a:srgbClr val="FFFFFF"/>
              </a:solidFill>
              <a:latin typeface="Times New Roman Bold" panose="02030802070405020303"/>
            </a:endParaRPr>
          </a:p>
        </p:txBody>
      </p:sp>
      <p:sp>
        <p:nvSpPr>
          <p:cNvPr id="4" name="TextBox 4"/>
          <p:cNvSpPr txBox="1"/>
          <p:nvPr/>
        </p:nvSpPr>
        <p:spPr>
          <a:xfrm>
            <a:off x="4504668" y="241485"/>
            <a:ext cx="11689791" cy="2165350"/>
          </a:xfrm>
          <a:prstGeom prst="rect">
            <a:avLst/>
          </a:prstGeom>
        </p:spPr>
        <p:txBody>
          <a:bodyPr lIns="0" tIns="0" rIns="0" bIns="0" rtlCol="0" anchor="t">
            <a:spAutoFit/>
          </a:bodyPr>
          <a:lstStyle/>
          <a:p>
            <a:pPr algn="ctr">
              <a:lnSpc>
                <a:spcPts val="5600"/>
              </a:lnSpc>
            </a:pPr>
            <a:r>
              <a:rPr lang="en-US" sz="4000">
                <a:solidFill>
                  <a:srgbClr val="FFFFFF"/>
                </a:solidFill>
                <a:latin typeface="Times New Roman Bold" panose="02030802070405020303"/>
              </a:rPr>
              <a:t>TRƯỜNG ĐẠI HỌC TRÀ VINH</a:t>
            </a:r>
            <a:endParaRPr lang="en-US" sz="4000">
              <a:solidFill>
                <a:srgbClr val="FFFFFF"/>
              </a:solidFill>
              <a:latin typeface="Times New Roman Bold" panose="02030802070405020303"/>
            </a:endParaRPr>
          </a:p>
          <a:p>
            <a:pPr algn="ctr">
              <a:lnSpc>
                <a:spcPts val="5600"/>
              </a:lnSpc>
            </a:pPr>
            <a:r>
              <a:rPr lang="en-US" sz="4000">
                <a:solidFill>
                  <a:srgbClr val="FFFFFF"/>
                </a:solidFill>
                <a:latin typeface="Times New Roman Bold" panose="02030802070405020303"/>
              </a:rPr>
              <a:t>KHOA KỸ THUẬT VÀ CÔNG NGHỆ</a:t>
            </a:r>
            <a:endParaRPr lang="en-US" sz="4000">
              <a:solidFill>
                <a:srgbClr val="FFFFFF"/>
              </a:solidFill>
              <a:latin typeface="Times New Roman Bold" panose="02030802070405020303"/>
            </a:endParaRPr>
          </a:p>
          <a:p>
            <a:pPr algn="ctr">
              <a:lnSpc>
                <a:spcPts val="5600"/>
              </a:lnSpc>
            </a:pPr>
            <a:r>
              <a:rPr lang="en-US" sz="4000">
                <a:solidFill>
                  <a:srgbClr val="FFFFFF"/>
                </a:solidFill>
                <a:latin typeface="Times New Roman Bold" panose="02030802070405020303"/>
              </a:rPr>
              <a:t>BỘ MÔN CÔNG NGHỆ THÔNG TIN</a:t>
            </a:r>
            <a:endParaRPr lang="en-US" sz="4000">
              <a:solidFill>
                <a:srgbClr val="FFFFFF"/>
              </a:solidFill>
              <a:latin typeface="Times New Roman Bold" panose="02030802070405020303"/>
            </a:endParaRPr>
          </a:p>
        </p:txBody>
      </p:sp>
      <p:sp>
        <p:nvSpPr>
          <p:cNvPr id="5" name="TextBox 5"/>
          <p:cNvSpPr txBox="1"/>
          <p:nvPr/>
        </p:nvSpPr>
        <p:spPr>
          <a:xfrm>
            <a:off x="8837940" y="8954217"/>
            <a:ext cx="6792741" cy="479425"/>
          </a:xfrm>
          <a:prstGeom prst="rect">
            <a:avLst/>
          </a:prstGeom>
        </p:spPr>
        <p:txBody>
          <a:bodyPr lIns="0" tIns="0" rIns="0" bIns="0" rtlCol="0" anchor="t">
            <a:spAutoFit/>
          </a:bodyPr>
          <a:lstStyle/>
          <a:p>
            <a:pPr>
              <a:lnSpc>
                <a:spcPts val="3500"/>
              </a:lnSpc>
            </a:pPr>
          </a:p>
        </p:txBody>
      </p:sp>
      <p:sp>
        <p:nvSpPr>
          <p:cNvPr id="6" name="TextBox 6"/>
          <p:cNvSpPr txBox="1"/>
          <p:nvPr/>
        </p:nvSpPr>
        <p:spPr>
          <a:xfrm>
            <a:off x="9144000" y="6693876"/>
            <a:ext cx="6792741" cy="3242311"/>
          </a:xfrm>
          <a:prstGeom prst="rect">
            <a:avLst/>
          </a:prstGeom>
        </p:spPr>
        <p:txBody>
          <a:bodyPr lIns="0" tIns="0" rIns="0" bIns="0" rtlCol="0" anchor="t">
            <a:spAutoFit/>
          </a:bodyPr>
          <a:lstStyle/>
          <a:p>
            <a:pPr>
              <a:lnSpc>
                <a:spcPts val="5040"/>
              </a:lnSpc>
            </a:pPr>
            <a:r>
              <a:rPr lang="en-US" sz="3600">
                <a:solidFill>
                  <a:srgbClr val="FFFFFF"/>
                </a:solidFill>
                <a:latin typeface="Times New Roman Bold" panose="02030802070405020303"/>
              </a:rPr>
              <a:t>Sinh viên thực hiện:</a:t>
            </a:r>
            <a:endParaRPr lang="en-US" sz="3600">
              <a:solidFill>
                <a:srgbClr val="FFFFFF"/>
              </a:solidFill>
              <a:latin typeface="Times New Roman Bold" panose="02030802070405020303"/>
            </a:endParaRPr>
          </a:p>
          <a:p>
            <a:pPr>
              <a:lnSpc>
                <a:spcPts val="5040"/>
              </a:lnSpc>
            </a:pPr>
            <a:r>
              <a:rPr lang="en-US" sz="3600">
                <a:solidFill>
                  <a:srgbClr val="FFFFFF"/>
                </a:solidFill>
                <a:latin typeface="Times New Roman Bold" panose="02030802070405020303"/>
              </a:rPr>
              <a:t>Họ tên: Lâm Huỳnh Như</a:t>
            </a:r>
            <a:endParaRPr lang="en-US" sz="3600">
              <a:solidFill>
                <a:srgbClr val="FFFFFF"/>
              </a:solidFill>
              <a:latin typeface="Times New Roman Bold" panose="02030802070405020303"/>
            </a:endParaRPr>
          </a:p>
          <a:p>
            <a:pPr>
              <a:lnSpc>
                <a:spcPts val="5040"/>
              </a:lnSpc>
            </a:pPr>
            <a:r>
              <a:rPr lang="en-US" sz="3600">
                <a:solidFill>
                  <a:srgbClr val="FFFFFF"/>
                </a:solidFill>
                <a:latin typeface="Times New Roman Bold" panose="02030802070405020303"/>
              </a:rPr>
              <a:t>MSSV: 110121263</a:t>
            </a:r>
            <a:endParaRPr lang="en-US" sz="3600">
              <a:solidFill>
                <a:srgbClr val="FFFFFF"/>
              </a:solidFill>
              <a:latin typeface="Times New Roman Bold" panose="02030802070405020303"/>
            </a:endParaRPr>
          </a:p>
          <a:p>
            <a:pPr>
              <a:lnSpc>
                <a:spcPts val="5040"/>
              </a:lnSpc>
            </a:pPr>
            <a:r>
              <a:rPr lang="en-US" sz="3600">
                <a:solidFill>
                  <a:srgbClr val="FFFFFF"/>
                </a:solidFill>
                <a:latin typeface="Times New Roman Bold" panose="02030802070405020303"/>
              </a:rPr>
              <a:t>Lớp: DA21TTC</a:t>
            </a:r>
            <a:endParaRPr lang="en-US" sz="3600">
              <a:solidFill>
                <a:srgbClr val="FFFFFF"/>
              </a:solidFill>
              <a:latin typeface="Times New Roman Bold" panose="02030802070405020303"/>
            </a:endParaRPr>
          </a:p>
          <a:p>
            <a:pPr>
              <a:lnSpc>
                <a:spcPts val="5040"/>
              </a:lnSpc>
            </a:pPr>
          </a:p>
        </p:txBody>
      </p:sp>
      <p:sp>
        <p:nvSpPr>
          <p:cNvPr id="7" name="TextBox 7"/>
          <p:cNvSpPr txBox="1"/>
          <p:nvPr/>
        </p:nvSpPr>
        <p:spPr>
          <a:xfrm>
            <a:off x="2582489" y="6831469"/>
            <a:ext cx="5120865" cy="1978026"/>
          </a:xfrm>
          <a:prstGeom prst="rect">
            <a:avLst/>
          </a:prstGeom>
        </p:spPr>
        <p:txBody>
          <a:bodyPr lIns="0" tIns="0" rIns="0" bIns="0" rtlCol="0" anchor="t">
            <a:spAutoFit/>
          </a:bodyPr>
          <a:lstStyle/>
          <a:p>
            <a:pPr>
              <a:lnSpc>
                <a:spcPts val="5460"/>
              </a:lnSpc>
            </a:pPr>
            <a:r>
              <a:rPr lang="en-US" sz="3900">
                <a:solidFill>
                  <a:srgbClr val="FFFFFF"/>
                </a:solidFill>
                <a:latin typeface="Times New Roman Bold" panose="02030802070405020303"/>
              </a:rPr>
              <a:t>Giảng viên hướng dẫn:</a:t>
            </a:r>
            <a:endParaRPr lang="en-US" sz="3900">
              <a:solidFill>
                <a:srgbClr val="FFFFFF"/>
              </a:solidFill>
              <a:latin typeface="Times New Roman Bold" panose="02030802070405020303"/>
            </a:endParaRPr>
          </a:p>
          <a:p>
            <a:pPr>
              <a:lnSpc>
                <a:spcPts val="5460"/>
              </a:lnSpc>
            </a:pPr>
            <a:r>
              <a:rPr lang="en-US" sz="3900">
                <a:solidFill>
                  <a:srgbClr val="FFFFFF"/>
                </a:solidFill>
                <a:latin typeface="Times New Roman Bold" panose="02030802070405020303"/>
              </a:rPr>
              <a:t>Ths.Hà Thị Thúy Vi</a:t>
            </a:r>
            <a:endParaRPr lang="en-US" sz="3900">
              <a:solidFill>
                <a:srgbClr val="FFFFFF"/>
              </a:solidFill>
              <a:latin typeface="Times New Roman Bold" panose="02030802070405020303"/>
            </a:endParaRPr>
          </a:p>
          <a:p>
            <a:pPr>
              <a:lnSpc>
                <a:spcPts val="4340"/>
              </a:lnSpc>
            </a:pPr>
          </a:p>
        </p:txBody>
      </p:sp>
      <p:grpSp>
        <p:nvGrpSpPr>
          <p:cNvPr id="8" name="Group 8"/>
          <p:cNvGrpSpPr/>
          <p:nvPr/>
        </p:nvGrpSpPr>
        <p:grpSpPr>
          <a:xfrm rot="0">
            <a:off x="16270659" y="9305925"/>
            <a:ext cx="1200806" cy="394855"/>
            <a:chOff x="0" y="0"/>
            <a:chExt cx="1305437" cy="429260"/>
          </a:xfrm>
        </p:grpSpPr>
        <p:sp>
          <p:nvSpPr>
            <p:cNvPr id="9" name="Freeform 9"/>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000000"/>
            </a:solidFill>
          </p:spPr>
        </p:sp>
      </p:grpSp>
      <p:sp>
        <p:nvSpPr>
          <p:cNvPr id="10" name="TextBox 10"/>
          <p:cNvSpPr txBox="1"/>
          <p:nvPr/>
        </p:nvSpPr>
        <p:spPr>
          <a:xfrm>
            <a:off x="3276600" y="2865120"/>
            <a:ext cx="13766165" cy="865505"/>
          </a:xfrm>
          <a:prstGeom prst="rect">
            <a:avLst/>
          </a:prstGeom>
        </p:spPr>
        <p:txBody>
          <a:bodyPr lIns="0" tIns="0" rIns="0" bIns="0" rtlCol="0" anchor="t">
            <a:noAutofit/>
          </a:bodyPr>
          <a:lstStyle/>
          <a:p>
            <a:pPr algn="ctr">
              <a:lnSpc>
                <a:spcPts val="7140"/>
              </a:lnSpc>
            </a:pPr>
            <a:r>
              <a:rPr lang="en-US" sz="5100">
                <a:solidFill>
                  <a:srgbClr val="FFFFFF"/>
                </a:solidFill>
                <a:latin typeface="DejaVu Serif Bold" panose="02060803050605020204"/>
              </a:rPr>
              <a:t>THỰC TẬP ĐỒ ÁN CƠ SỞ NGÀNH</a:t>
            </a:r>
            <a:endParaRPr lang="en-US" sz="5100">
              <a:solidFill>
                <a:srgbClr val="FFFFFF"/>
              </a:solidFill>
              <a:latin typeface="DejaVu Serif Bold" panose="02060803050605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EB1DB"/>
        </a:solidFill>
        <a:effectLst/>
      </p:bgPr>
    </p:bg>
    <p:spTree>
      <p:nvGrpSpPr>
        <p:cNvPr id="1" name=""/>
        <p:cNvGrpSpPr/>
        <p:nvPr/>
      </p:nvGrpSpPr>
      <p:grpSpPr>
        <a:xfrm>
          <a:off x="0" y="0"/>
          <a:ext cx="0" cy="0"/>
          <a:chOff x="0" y="0"/>
          <a:chExt cx="0" cy="0"/>
        </a:xfrm>
      </p:grpSpPr>
      <p:grpSp>
        <p:nvGrpSpPr>
          <p:cNvPr id="2" name="Group 2"/>
          <p:cNvGrpSpPr/>
          <p:nvPr/>
        </p:nvGrpSpPr>
        <p:grpSpPr>
          <a:xfrm rot="0">
            <a:off x="16098504" y="8863445"/>
            <a:ext cx="1200806" cy="394855"/>
            <a:chOff x="0" y="0"/>
            <a:chExt cx="1305437" cy="429260"/>
          </a:xfrm>
        </p:grpSpPr>
        <p:sp>
          <p:nvSpPr>
            <p:cNvPr id="3" name="Freeform 3"/>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FFFFFF"/>
            </a:solidFill>
          </p:spPr>
        </p:sp>
      </p:grpSp>
      <p:grpSp>
        <p:nvGrpSpPr>
          <p:cNvPr id="4" name="Group 4"/>
          <p:cNvGrpSpPr/>
          <p:nvPr/>
        </p:nvGrpSpPr>
        <p:grpSpPr>
          <a:xfrm rot="0">
            <a:off x="12169262" y="-2258462"/>
            <a:ext cx="14349450" cy="143494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EFF4"/>
            </a:solidFill>
          </p:spPr>
        </p:sp>
      </p:grpSp>
      <p:grpSp>
        <p:nvGrpSpPr>
          <p:cNvPr id="6" name="Group 6"/>
          <p:cNvGrpSpPr/>
          <p:nvPr/>
        </p:nvGrpSpPr>
        <p:grpSpPr>
          <a:xfrm rot="0">
            <a:off x="16358849" y="9501699"/>
            <a:ext cx="1200806" cy="394855"/>
            <a:chOff x="0" y="0"/>
            <a:chExt cx="1305437" cy="429260"/>
          </a:xfrm>
        </p:grpSpPr>
        <p:sp>
          <p:nvSpPr>
            <p:cNvPr id="7" name="Freeform 7"/>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8" name="Group 8"/>
          <p:cNvGrpSpPr/>
          <p:nvPr/>
        </p:nvGrpSpPr>
        <p:grpSpPr>
          <a:xfrm rot="0">
            <a:off x="1028700" y="251464"/>
            <a:ext cx="10330415" cy="1554471"/>
            <a:chOff x="0" y="0"/>
            <a:chExt cx="2720768" cy="409408"/>
          </a:xfrm>
        </p:grpSpPr>
        <p:sp>
          <p:nvSpPr>
            <p:cNvPr id="9" name="Freeform 9"/>
            <p:cNvSpPr/>
            <p:nvPr/>
          </p:nvSpPr>
          <p:spPr>
            <a:xfrm>
              <a:off x="0" y="0"/>
              <a:ext cx="2720768" cy="409408"/>
            </a:xfrm>
            <a:custGeom>
              <a:avLst/>
              <a:gdLst/>
              <a:ahLst/>
              <a:cxnLst/>
              <a:rect l="l" t="t" r="r" b="b"/>
              <a:pathLst>
                <a:path w="2720768" h="409408">
                  <a:moveTo>
                    <a:pt x="0" y="0"/>
                  </a:moveTo>
                  <a:lnTo>
                    <a:pt x="2517568" y="0"/>
                  </a:lnTo>
                  <a:lnTo>
                    <a:pt x="2720768" y="204704"/>
                  </a:lnTo>
                  <a:lnTo>
                    <a:pt x="2517568" y="409408"/>
                  </a:lnTo>
                  <a:lnTo>
                    <a:pt x="0" y="409408"/>
                  </a:lnTo>
                  <a:lnTo>
                    <a:pt x="203200" y="204704"/>
                  </a:lnTo>
                  <a:lnTo>
                    <a:pt x="0" y="0"/>
                  </a:lnTo>
                  <a:close/>
                </a:path>
              </a:pathLst>
            </a:custGeom>
            <a:solidFill>
              <a:srgbClr val="BEE6DC"/>
            </a:solidFill>
          </p:spPr>
        </p:sp>
        <p:sp>
          <p:nvSpPr>
            <p:cNvPr id="10" name="TextBox 10"/>
            <p:cNvSpPr txBox="1"/>
            <p:nvPr/>
          </p:nvSpPr>
          <p:spPr>
            <a:xfrm>
              <a:off x="177800" y="-152400"/>
              <a:ext cx="2466768" cy="561808"/>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4: KẾT QUẢ VÀ HƯỚNG PHÁT TRIỂN </a:t>
              </a:r>
              <a:endParaRPr lang="en-US" sz="4000">
                <a:solidFill>
                  <a:srgbClr val="000000"/>
                </a:solidFill>
                <a:latin typeface="Times New Roman Bold" panose="02030802070405020303"/>
              </a:endParaRPr>
            </a:p>
          </p:txBody>
        </p:sp>
      </p:grpSp>
      <p:sp>
        <p:nvSpPr>
          <p:cNvPr id="11" name="Freeform 11"/>
          <p:cNvSpPr/>
          <p:nvPr/>
        </p:nvSpPr>
        <p:spPr>
          <a:xfrm>
            <a:off x="10888000" y="4451111"/>
            <a:ext cx="5470849" cy="4164684"/>
          </a:xfrm>
          <a:custGeom>
            <a:avLst/>
            <a:gdLst/>
            <a:ahLst/>
            <a:cxnLst/>
            <a:rect l="l" t="t" r="r" b="b"/>
            <a:pathLst>
              <a:path w="5470849" h="4164684">
                <a:moveTo>
                  <a:pt x="0" y="0"/>
                </a:moveTo>
                <a:lnTo>
                  <a:pt x="5470849" y="0"/>
                </a:lnTo>
                <a:lnTo>
                  <a:pt x="5470849" y="4164684"/>
                </a:lnTo>
                <a:lnTo>
                  <a:pt x="0" y="4164684"/>
                </a:lnTo>
                <a:lnTo>
                  <a:pt x="0" y="0"/>
                </a:lnTo>
                <a:close/>
              </a:path>
            </a:pathLst>
          </a:custGeom>
          <a:blipFill>
            <a:blip r:embed="rId1"/>
            <a:stretch>
              <a:fillRect/>
            </a:stretch>
          </a:blipFill>
        </p:spPr>
      </p:sp>
      <p:sp>
        <p:nvSpPr>
          <p:cNvPr id="12" name="TextBox 12"/>
          <p:cNvSpPr txBox="1"/>
          <p:nvPr/>
        </p:nvSpPr>
        <p:spPr>
          <a:xfrm>
            <a:off x="1765982" y="2293861"/>
            <a:ext cx="2554128" cy="747395"/>
          </a:xfrm>
          <a:prstGeom prst="rect">
            <a:avLst/>
          </a:prstGeom>
        </p:spPr>
        <p:txBody>
          <a:bodyPr lIns="0" tIns="0" rIns="0" bIns="0" rtlCol="0" anchor="t">
            <a:spAutoFit/>
          </a:bodyPr>
          <a:lstStyle/>
          <a:p>
            <a:pPr algn="ctr">
              <a:lnSpc>
                <a:spcPts val="5530"/>
              </a:lnSpc>
            </a:pPr>
            <a:r>
              <a:rPr lang="en-US" sz="3950">
                <a:solidFill>
                  <a:srgbClr val="000000"/>
                </a:solidFill>
                <a:latin typeface="Times New Roman Bold" panose="02030802070405020303"/>
              </a:rPr>
              <a:t>1.Kết quả</a:t>
            </a:r>
            <a:endParaRPr lang="en-US" sz="3950">
              <a:solidFill>
                <a:srgbClr val="000000"/>
              </a:solidFill>
              <a:latin typeface="Times New Roman Bold" panose="02030802070405020303"/>
            </a:endParaRPr>
          </a:p>
        </p:txBody>
      </p:sp>
      <p:sp>
        <p:nvSpPr>
          <p:cNvPr id="13" name="TextBox 13"/>
          <p:cNvSpPr txBox="1"/>
          <p:nvPr/>
        </p:nvSpPr>
        <p:spPr>
          <a:xfrm>
            <a:off x="2401440" y="4292693"/>
            <a:ext cx="7584935" cy="1180465"/>
          </a:xfrm>
          <a:prstGeom prst="rect">
            <a:avLst/>
          </a:prstGeom>
        </p:spPr>
        <p:txBody>
          <a:bodyPr lIns="0" tIns="0" rIns="0" bIns="0" rtlCol="0" anchor="t">
            <a:spAutoFit/>
          </a:bodyPr>
          <a:lstStyle/>
          <a:p>
            <a:pPr algn="ctr">
              <a:lnSpc>
                <a:spcPts val="4760"/>
              </a:lnSpc>
            </a:pPr>
            <a:r>
              <a:rPr lang="en-US" sz="3400">
                <a:solidFill>
                  <a:srgbClr val="000000"/>
                </a:solidFill>
                <a:latin typeface="Noto Serif Display" panose="02020502080505020204"/>
              </a:rPr>
              <a:t>https://www.figma.com/community/file/1325829830386143173</a:t>
            </a:r>
            <a:endParaRPr lang="en-US" sz="3400">
              <a:solidFill>
                <a:srgbClr val="000000"/>
              </a:solidFill>
              <a:latin typeface="Noto Serif Display" panose="02020502080505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4C76"/>
        </a:solidFill>
        <a:effectLst/>
      </p:bgPr>
    </p:bg>
    <p:spTree>
      <p:nvGrpSpPr>
        <p:cNvPr id="1" name=""/>
        <p:cNvGrpSpPr/>
        <p:nvPr/>
      </p:nvGrpSpPr>
      <p:grpSpPr>
        <a:xfrm>
          <a:off x="0" y="0"/>
          <a:ext cx="0" cy="0"/>
          <a:chOff x="0" y="0"/>
          <a:chExt cx="0" cy="0"/>
        </a:xfrm>
      </p:grpSpPr>
      <p:grpSp>
        <p:nvGrpSpPr>
          <p:cNvPr id="2" name="Group 2"/>
          <p:cNvGrpSpPr/>
          <p:nvPr/>
        </p:nvGrpSpPr>
        <p:grpSpPr>
          <a:xfrm rot="0">
            <a:off x="12765072" y="0"/>
            <a:ext cx="11545318" cy="115453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5786150" y="8863445"/>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C2C2C"/>
            </a:solidFill>
          </p:spPr>
        </p:sp>
      </p:grpSp>
      <p:grpSp>
        <p:nvGrpSpPr>
          <p:cNvPr id="6" name="Group 6"/>
          <p:cNvGrpSpPr/>
          <p:nvPr/>
        </p:nvGrpSpPr>
        <p:grpSpPr>
          <a:xfrm rot="0">
            <a:off x="1028700" y="37943"/>
            <a:ext cx="10330415" cy="2133115"/>
            <a:chOff x="0" y="-56236"/>
            <a:chExt cx="2720768" cy="561808"/>
          </a:xfrm>
        </p:grpSpPr>
        <p:sp>
          <p:nvSpPr>
            <p:cNvPr id="7" name="Freeform 7"/>
            <p:cNvSpPr/>
            <p:nvPr/>
          </p:nvSpPr>
          <p:spPr>
            <a:xfrm>
              <a:off x="0" y="0"/>
              <a:ext cx="2720768" cy="409408"/>
            </a:xfrm>
            <a:custGeom>
              <a:avLst/>
              <a:gdLst/>
              <a:ahLst/>
              <a:cxnLst/>
              <a:rect l="l" t="t" r="r" b="b"/>
              <a:pathLst>
                <a:path w="2720768" h="409408">
                  <a:moveTo>
                    <a:pt x="0" y="0"/>
                  </a:moveTo>
                  <a:lnTo>
                    <a:pt x="2517568" y="0"/>
                  </a:lnTo>
                  <a:lnTo>
                    <a:pt x="2720768" y="204704"/>
                  </a:lnTo>
                  <a:lnTo>
                    <a:pt x="2517568" y="409408"/>
                  </a:lnTo>
                  <a:lnTo>
                    <a:pt x="0" y="409408"/>
                  </a:lnTo>
                  <a:lnTo>
                    <a:pt x="203200" y="204704"/>
                  </a:lnTo>
                  <a:lnTo>
                    <a:pt x="0" y="0"/>
                  </a:lnTo>
                  <a:close/>
                </a:path>
              </a:pathLst>
            </a:custGeom>
            <a:solidFill>
              <a:srgbClr val="DBEFF4"/>
            </a:solidFill>
          </p:spPr>
        </p:sp>
        <p:sp>
          <p:nvSpPr>
            <p:cNvPr id="8" name="TextBox 8"/>
            <p:cNvSpPr txBox="1"/>
            <p:nvPr/>
          </p:nvSpPr>
          <p:spPr>
            <a:xfrm>
              <a:off x="97524" y="-56236"/>
              <a:ext cx="2466768" cy="561808"/>
            </a:xfrm>
            <a:prstGeom prst="rect">
              <a:avLst/>
            </a:prstGeom>
          </p:spPr>
          <p:txBody>
            <a:bodyPr lIns="50800" tIns="50800" rIns="50800" bIns="50800" rtlCol="0" anchor="ctr"/>
            <a:lstStyle/>
            <a:p>
              <a:pPr algn="ctr">
                <a:lnSpc>
                  <a:spcPts val="5600"/>
                </a:lnSpc>
              </a:pPr>
              <a:r>
                <a:rPr lang="en-US" sz="4000" b="1">
                  <a:solidFill>
                    <a:srgbClr val="000000"/>
                  </a:solidFill>
                  <a:latin typeface="Times New Roman Bold" panose="02030802070405020303"/>
                </a:rPr>
                <a:t>Chương 4: KẾT QUẢ VÀ HƯỚNG PHÁT TRIỂN </a:t>
              </a:r>
              <a:endParaRPr lang="en-US" sz="4000" b="1">
                <a:solidFill>
                  <a:srgbClr val="000000"/>
                </a:solidFill>
                <a:latin typeface="Times New Roman Bold" panose="02030802070405020303"/>
              </a:endParaRPr>
            </a:p>
          </p:txBody>
        </p:sp>
      </p:grpSp>
      <p:sp>
        <p:nvSpPr>
          <p:cNvPr id="9" name="TextBox 9"/>
          <p:cNvSpPr txBox="1"/>
          <p:nvPr/>
        </p:nvSpPr>
        <p:spPr>
          <a:xfrm>
            <a:off x="1028700" y="3030064"/>
            <a:ext cx="16277831" cy="6228236"/>
          </a:xfrm>
          <a:prstGeom prst="rect">
            <a:avLst/>
          </a:prstGeom>
        </p:spPr>
        <p:txBody>
          <a:bodyPr lIns="0" tIns="0" rIns="0" bIns="0" rtlCol="0" anchor="t">
            <a:spAutoFit/>
          </a:bodyPr>
          <a:lstStyle/>
          <a:p>
            <a:pPr marL="688340" lvl="1" indent="-344170">
              <a:lnSpc>
                <a:spcPts val="4460"/>
              </a:lnSpc>
              <a:buFont typeface="Arial" panose="020B0604020202020204"/>
              <a:buChar char="•"/>
            </a:pPr>
            <a:r>
              <a:rPr lang="en-US" sz="3185">
                <a:solidFill>
                  <a:srgbClr val="FFFFFE"/>
                </a:solidFill>
                <a:latin typeface="Times New Roman" panose="02020603050405020304"/>
              </a:rPr>
              <a:t>  Ưu điểm</a:t>
            </a:r>
            <a:endParaRPr lang="en-US" sz="3185">
              <a:solidFill>
                <a:srgbClr val="FFFFFE"/>
              </a:solidFill>
              <a:latin typeface="Times New Roman" panose="02020603050405020304"/>
            </a:endParaRPr>
          </a:p>
          <a:p>
            <a:pPr>
              <a:lnSpc>
                <a:spcPts val="4460"/>
              </a:lnSpc>
            </a:pPr>
            <a:r>
              <a:rPr lang="en-US" sz="3185">
                <a:solidFill>
                  <a:srgbClr val="FFFFFE"/>
                </a:solidFill>
                <a:latin typeface="Times New Roman" panose="02020603050405020304"/>
              </a:rPr>
              <a:t> Tina Táo có các ưu điểm như sau:</a:t>
            </a:r>
            <a:endParaRPr lang="en-US" sz="3185">
              <a:solidFill>
                <a:srgbClr val="FFFFFE"/>
              </a:solidFill>
              <a:latin typeface="Times New Roman" panose="02020603050405020304"/>
            </a:endParaRPr>
          </a:p>
          <a:p>
            <a:pPr>
              <a:lnSpc>
                <a:spcPts val="4460"/>
              </a:lnSpc>
            </a:pPr>
            <a:r>
              <a:rPr lang="en-US" sz="3185">
                <a:solidFill>
                  <a:srgbClr val="FFFFFE"/>
                </a:solidFill>
                <a:latin typeface="Times New Roman" panose="02020603050405020304"/>
              </a:rPr>
              <a:t> - Thiết kế hiện đại, đơn giản, tinh tế, bắt mắt, thân thiện với người dùng.</a:t>
            </a:r>
            <a:endParaRPr lang="en-US" sz="3185">
              <a:solidFill>
                <a:srgbClr val="FFFFFE"/>
              </a:solidFill>
              <a:latin typeface="Times New Roman" panose="02020603050405020304"/>
            </a:endParaRPr>
          </a:p>
          <a:p>
            <a:pPr>
              <a:lnSpc>
                <a:spcPts val="4460"/>
              </a:lnSpc>
            </a:pPr>
            <a:r>
              <a:rPr lang="en-US" sz="3185">
                <a:solidFill>
                  <a:srgbClr val="FFFFFE"/>
                </a:solidFill>
                <a:latin typeface="Times New Roman" panose="02020603050405020304"/>
              </a:rPr>
              <a:t> - Giao diện mượt mà, nhanh chóng.</a:t>
            </a:r>
            <a:endParaRPr lang="en-US" sz="3185">
              <a:solidFill>
                <a:srgbClr val="FFFFFE"/>
              </a:solidFill>
              <a:latin typeface="Times New Roman" panose="02020603050405020304"/>
            </a:endParaRPr>
          </a:p>
          <a:p>
            <a:pPr>
              <a:lnSpc>
                <a:spcPts val="4460"/>
              </a:lnSpc>
            </a:pPr>
            <a:r>
              <a:rPr lang="en-US" sz="3185">
                <a:solidFill>
                  <a:srgbClr val="FFFFFE"/>
                </a:solidFill>
                <a:latin typeface="Times New Roman" panose="02020603050405020304"/>
              </a:rPr>
              <a:t> - Giao tiếp thông qua API, dễ dàng trong việc chỉnh sửa và phát triển trang web trong tương lai.</a:t>
            </a:r>
            <a:endParaRPr lang="en-US" sz="3185">
              <a:solidFill>
                <a:srgbClr val="FFFFFE"/>
              </a:solidFill>
              <a:latin typeface="Times New Roman" panose="02020603050405020304"/>
            </a:endParaRPr>
          </a:p>
          <a:p>
            <a:pPr marL="688340" lvl="1" indent="-344170">
              <a:lnSpc>
                <a:spcPts val="4460"/>
              </a:lnSpc>
              <a:buFont typeface="Arial" panose="020B0604020202020204"/>
              <a:buChar char="•"/>
            </a:pPr>
            <a:r>
              <a:rPr lang="en-US" sz="3185">
                <a:solidFill>
                  <a:srgbClr val="FFFFFE"/>
                </a:solidFill>
                <a:latin typeface="Times New Roman" panose="02020603050405020304"/>
              </a:rPr>
              <a:t>   Hạn chế</a:t>
            </a:r>
            <a:endParaRPr lang="en-US" sz="3185">
              <a:solidFill>
                <a:srgbClr val="FFFFFE"/>
              </a:solidFill>
              <a:latin typeface="Times New Roman" panose="02020603050405020304"/>
            </a:endParaRPr>
          </a:p>
          <a:p>
            <a:pPr>
              <a:lnSpc>
                <a:spcPts val="4460"/>
              </a:lnSpc>
            </a:pPr>
            <a:r>
              <a:rPr lang="en-US" sz="3185">
                <a:solidFill>
                  <a:srgbClr val="FFFFFE"/>
                </a:solidFill>
                <a:latin typeface="Times New Roman" panose="02020603050405020304"/>
              </a:rPr>
              <a:t>Do thời gian nghiên cứu có hạn, một số chức năng vẫn còn chưa hoạt động thực sự tốt. Trang web hiện tại chỉ thích nghi được ở một số thiết bị màn hình vừa và lớn. Dự kiến trong tương lai sẽ khắc phục những vấn đề trên một cách tốt nhất.</a:t>
            </a:r>
            <a:endParaRPr lang="en-US" sz="3185">
              <a:solidFill>
                <a:srgbClr val="FFFFFE"/>
              </a:solidFill>
              <a:latin typeface="Times New Roman" panose="02020603050405020304"/>
            </a:endParaRPr>
          </a:p>
          <a:p>
            <a:pPr>
              <a:lnSpc>
                <a:spcPts val="4460"/>
              </a:lnSpc>
            </a:pPr>
          </a:p>
        </p:txBody>
      </p:sp>
      <p:sp>
        <p:nvSpPr>
          <p:cNvPr id="10" name="Freeform 10"/>
          <p:cNvSpPr/>
          <p:nvPr/>
        </p:nvSpPr>
        <p:spPr>
          <a:xfrm>
            <a:off x="12801902" y="632040"/>
            <a:ext cx="4952452" cy="3258713"/>
          </a:xfrm>
          <a:custGeom>
            <a:avLst/>
            <a:gdLst/>
            <a:ahLst/>
            <a:cxnLst/>
            <a:rect l="l" t="t" r="r" b="b"/>
            <a:pathLst>
              <a:path w="4952452" h="3258713">
                <a:moveTo>
                  <a:pt x="0" y="0"/>
                </a:moveTo>
                <a:lnTo>
                  <a:pt x="4952452" y="0"/>
                </a:lnTo>
                <a:lnTo>
                  <a:pt x="4952452" y="3258713"/>
                </a:lnTo>
                <a:lnTo>
                  <a:pt x="0" y="325871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028700" y="2108997"/>
            <a:ext cx="5670308" cy="747395"/>
          </a:xfrm>
          <a:prstGeom prst="rect">
            <a:avLst/>
          </a:prstGeom>
        </p:spPr>
        <p:txBody>
          <a:bodyPr lIns="0" tIns="0" rIns="0" bIns="0" rtlCol="0" anchor="t">
            <a:spAutoFit/>
          </a:bodyPr>
          <a:lstStyle/>
          <a:p>
            <a:pPr algn="ctr">
              <a:lnSpc>
                <a:spcPts val="5530"/>
              </a:lnSpc>
            </a:pPr>
            <a:r>
              <a:rPr lang="en-US" sz="3950">
                <a:solidFill>
                  <a:srgbClr val="FFFFFE"/>
                </a:solidFill>
                <a:latin typeface="Times New Roman Bold" panose="02030802070405020303"/>
              </a:rPr>
              <a:t>2.Hướng phát triển</a:t>
            </a:r>
            <a:endParaRPr lang="en-US" sz="3950">
              <a:solidFill>
                <a:srgbClr val="FFFFFE"/>
              </a:solidFill>
              <a:latin typeface="Times New Roman Bold" panose="020308020704050203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FF4"/>
        </a:solidFill>
        <a:effectLst/>
      </p:bgPr>
    </p:bg>
    <p:spTree>
      <p:nvGrpSpPr>
        <p:cNvPr id="1" name=""/>
        <p:cNvGrpSpPr/>
        <p:nvPr/>
      </p:nvGrpSpPr>
      <p:grpSpPr>
        <a:xfrm>
          <a:off x="0" y="0"/>
          <a:ext cx="0" cy="0"/>
          <a:chOff x="0" y="0"/>
          <a:chExt cx="0" cy="0"/>
        </a:xfrm>
      </p:grpSpPr>
      <p:grpSp>
        <p:nvGrpSpPr>
          <p:cNvPr id="2" name="Group 2"/>
          <p:cNvGrpSpPr/>
          <p:nvPr/>
        </p:nvGrpSpPr>
        <p:grpSpPr>
          <a:xfrm rot="0">
            <a:off x="11823978" y="-1672777"/>
            <a:ext cx="14349450" cy="143494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028700" y="-99849"/>
            <a:ext cx="10330415" cy="2133115"/>
            <a:chOff x="0" y="-92527"/>
            <a:chExt cx="2720768" cy="561808"/>
          </a:xfrm>
        </p:grpSpPr>
        <p:sp>
          <p:nvSpPr>
            <p:cNvPr id="5" name="Freeform 5"/>
            <p:cNvSpPr/>
            <p:nvPr/>
          </p:nvSpPr>
          <p:spPr>
            <a:xfrm>
              <a:off x="0" y="0"/>
              <a:ext cx="2720768" cy="409408"/>
            </a:xfrm>
            <a:custGeom>
              <a:avLst/>
              <a:gdLst/>
              <a:ahLst/>
              <a:cxnLst/>
              <a:rect l="l" t="t" r="r" b="b"/>
              <a:pathLst>
                <a:path w="2720768" h="409408">
                  <a:moveTo>
                    <a:pt x="0" y="0"/>
                  </a:moveTo>
                  <a:lnTo>
                    <a:pt x="2517568" y="0"/>
                  </a:lnTo>
                  <a:lnTo>
                    <a:pt x="2720768" y="204704"/>
                  </a:lnTo>
                  <a:lnTo>
                    <a:pt x="2517568" y="409408"/>
                  </a:lnTo>
                  <a:lnTo>
                    <a:pt x="0" y="409408"/>
                  </a:lnTo>
                  <a:lnTo>
                    <a:pt x="203200" y="204704"/>
                  </a:lnTo>
                  <a:lnTo>
                    <a:pt x="0" y="0"/>
                  </a:lnTo>
                  <a:close/>
                </a:path>
              </a:pathLst>
            </a:custGeom>
            <a:solidFill>
              <a:srgbClr val="7EB1DB"/>
            </a:solidFill>
          </p:spPr>
        </p:sp>
        <p:sp>
          <p:nvSpPr>
            <p:cNvPr id="6" name="TextBox 6"/>
            <p:cNvSpPr txBox="1"/>
            <p:nvPr/>
          </p:nvSpPr>
          <p:spPr>
            <a:xfrm>
              <a:off x="177800" y="-92527"/>
              <a:ext cx="2466768" cy="561808"/>
            </a:xfrm>
            <a:prstGeom prst="rect">
              <a:avLst/>
            </a:prstGeom>
          </p:spPr>
          <p:txBody>
            <a:bodyPr lIns="50800" tIns="50800" rIns="50800" bIns="50800" rtlCol="0" anchor="ctr"/>
            <a:lstStyle/>
            <a:p>
              <a:pPr algn="ctr">
                <a:lnSpc>
                  <a:spcPts val="5600"/>
                </a:lnSpc>
              </a:pPr>
              <a:r>
                <a:rPr lang="en-US" sz="4000" b="1">
                  <a:solidFill>
                    <a:srgbClr val="000000"/>
                  </a:solidFill>
                  <a:latin typeface="Times New Roman Bold" panose="02030802070405020303"/>
                </a:rPr>
                <a:t>Chương 4: KẾT QUẢ VÀ HƯỚNG PHÁT TRIỂN </a:t>
              </a:r>
              <a:endParaRPr lang="en-US" sz="4000" b="1">
                <a:solidFill>
                  <a:srgbClr val="000000"/>
                </a:solidFill>
                <a:latin typeface="Times New Roman Bold" panose="02030802070405020303"/>
              </a:endParaRPr>
            </a:p>
          </p:txBody>
        </p:sp>
      </p:grpSp>
      <p:sp>
        <p:nvSpPr>
          <p:cNvPr id="7" name="Freeform 7"/>
          <p:cNvSpPr/>
          <p:nvPr/>
        </p:nvSpPr>
        <p:spPr>
          <a:xfrm>
            <a:off x="12574864" y="1805936"/>
            <a:ext cx="5435322" cy="4280316"/>
          </a:xfrm>
          <a:custGeom>
            <a:avLst/>
            <a:gdLst/>
            <a:ahLst/>
            <a:cxnLst/>
            <a:rect l="l" t="t" r="r" b="b"/>
            <a:pathLst>
              <a:path w="5435322" h="4280316">
                <a:moveTo>
                  <a:pt x="0" y="0"/>
                </a:moveTo>
                <a:lnTo>
                  <a:pt x="5435323" y="0"/>
                </a:lnTo>
                <a:lnTo>
                  <a:pt x="5435323" y="4280316"/>
                </a:lnTo>
                <a:lnTo>
                  <a:pt x="0" y="42803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TextBox 8"/>
          <p:cNvSpPr txBox="1"/>
          <p:nvPr/>
        </p:nvSpPr>
        <p:spPr>
          <a:xfrm>
            <a:off x="2042397" y="2032990"/>
            <a:ext cx="5670308" cy="747395"/>
          </a:xfrm>
          <a:prstGeom prst="rect">
            <a:avLst/>
          </a:prstGeom>
        </p:spPr>
        <p:txBody>
          <a:bodyPr lIns="0" tIns="0" rIns="0" bIns="0" rtlCol="0" anchor="t">
            <a:spAutoFit/>
          </a:bodyPr>
          <a:lstStyle/>
          <a:p>
            <a:pPr algn="ctr">
              <a:lnSpc>
                <a:spcPts val="5530"/>
              </a:lnSpc>
            </a:pPr>
            <a:r>
              <a:rPr lang="en-US" sz="3950">
                <a:solidFill>
                  <a:srgbClr val="161114"/>
                </a:solidFill>
                <a:latin typeface="Times New Roman Bold" panose="02030802070405020303"/>
              </a:rPr>
              <a:t>2.Hướng phát triển</a:t>
            </a:r>
            <a:endParaRPr lang="en-US" sz="3950">
              <a:solidFill>
                <a:srgbClr val="161114"/>
              </a:solidFill>
              <a:latin typeface="Times New Roman Bold" panose="02030802070405020303"/>
            </a:endParaRPr>
          </a:p>
        </p:txBody>
      </p:sp>
      <p:sp>
        <p:nvSpPr>
          <p:cNvPr id="9" name="TextBox 9"/>
          <p:cNvSpPr txBox="1"/>
          <p:nvPr/>
        </p:nvSpPr>
        <p:spPr>
          <a:xfrm>
            <a:off x="1479232" y="3007438"/>
            <a:ext cx="11435766" cy="7005320"/>
          </a:xfrm>
          <a:prstGeom prst="rect">
            <a:avLst/>
          </a:prstGeom>
        </p:spPr>
        <p:txBody>
          <a:bodyPr lIns="0" tIns="0" rIns="0" bIns="0" rtlCol="0" anchor="t">
            <a:spAutoFit/>
          </a:bodyPr>
          <a:lstStyle/>
          <a:p>
            <a:pPr>
              <a:lnSpc>
                <a:spcPts val="5530"/>
              </a:lnSpc>
            </a:pPr>
            <a:r>
              <a:rPr lang="en-US" sz="3950">
                <a:solidFill>
                  <a:srgbClr val="161114"/>
                </a:solidFill>
                <a:latin typeface="Times New Roman" panose="02020603050405020304"/>
              </a:rPr>
              <a:t>      Do trong quy mô của đề tài chỉ dừng lại ở mức tìm hiểu xây dựng giao diện, nên chưa thể lưu lại các dữ liệu lâu dài. Hiện tại, ứng dụng đang sử dụng API từ phía server để đọc dữ liệu. Khi cần chỉnh sửa và nâng cấp, ứng dụng hoàn toàn có thể kết nối với các API từ phía server cung cấp để thực hiện việc chỉnh sửa dữ liệu như thêm, sửa, xoá. Từ đó dữ liệu sẽ được lưu trữ và quản lý lâu dài trên database.</a:t>
            </a:r>
            <a:endParaRPr lang="en-US" sz="3950">
              <a:solidFill>
                <a:srgbClr val="161114"/>
              </a:solidFill>
              <a:latin typeface="Times New Roman" panose="02020603050405020304"/>
            </a:endParaRPr>
          </a:p>
          <a:p>
            <a:pPr algn="ctr">
              <a:lnSpc>
                <a:spcPts val="553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FF4"/>
        </a:solidFill>
        <a:effectLst/>
      </p:bgPr>
    </p:bg>
    <p:spTree>
      <p:nvGrpSpPr>
        <p:cNvPr id="1" name=""/>
        <p:cNvGrpSpPr/>
        <p:nvPr/>
      </p:nvGrpSpPr>
      <p:grpSpPr>
        <a:xfrm>
          <a:off x="0" y="0"/>
          <a:ext cx="0" cy="0"/>
          <a:chOff x="0" y="0"/>
          <a:chExt cx="0" cy="0"/>
        </a:xfrm>
      </p:grpSpPr>
      <p:sp>
        <p:nvSpPr>
          <p:cNvPr id="2" name="Freeform 2"/>
          <p:cNvSpPr/>
          <p:nvPr/>
        </p:nvSpPr>
        <p:spPr>
          <a:xfrm>
            <a:off x="5749210" y="5835468"/>
            <a:ext cx="7315200" cy="1995055"/>
          </a:xfrm>
          <a:custGeom>
            <a:avLst/>
            <a:gdLst/>
            <a:ahLst/>
            <a:cxnLst/>
            <a:rect l="l" t="t" r="r" b="b"/>
            <a:pathLst>
              <a:path w="7315200" h="1995055">
                <a:moveTo>
                  <a:pt x="0" y="0"/>
                </a:moveTo>
                <a:lnTo>
                  <a:pt x="7315200" y="0"/>
                </a:lnTo>
                <a:lnTo>
                  <a:pt x="7315200" y="1995054"/>
                </a:lnTo>
                <a:lnTo>
                  <a:pt x="0" y="199505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2837675" y="-930135"/>
            <a:ext cx="14349450" cy="143494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sp>
        <p:nvSpPr>
          <p:cNvPr id="5" name="TextBox 5"/>
          <p:cNvSpPr txBox="1"/>
          <p:nvPr/>
        </p:nvSpPr>
        <p:spPr>
          <a:xfrm>
            <a:off x="452388" y="2199640"/>
            <a:ext cx="17383225" cy="2943860"/>
          </a:xfrm>
          <a:prstGeom prst="rect">
            <a:avLst/>
          </a:prstGeom>
        </p:spPr>
        <p:txBody>
          <a:bodyPr lIns="0" tIns="0" rIns="0" bIns="0" rtlCol="0" anchor="t">
            <a:spAutoFit/>
          </a:bodyPr>
          <a:lstStyle/>
          <a:p>
            <a:pPr algn="ctr">
              <a:lnSpc>
                <a:spcPts val="7840"/>
              </a:lnSpc>
            </a:pPr>
            <a:r>
              <a:rPr lang="en-US" sz="5600">
                <a:solidFill>
                  <a:srgbClr val="000000"/>
                </a:solidFill>
                <a:latin typeface="DejaVu Serif Bold" panose="02060803050605020204"/>
              </a:rPr>
              <a:t>Cảm ơn sự  lắng nghe của Thầy/Cô về phần </a:t>
            </a:r>
            <a:endParaRPr lang="en-US" sz="5600">
              <a:solidFill>
                <a:srgbClr val="000000"/>
              </a:solidFill>
              <a:latin typeface="DejaVu Serif Bold" panose="02060803050605020204"/>
            </a:endParaRPr>
          </a:p>
          <a:p>
            <a:pPr algn="ctr">
              <a:lnSpc>
                <a:spcPts val="7840"/>
              </a:lnSpc>
            </a:pPr>
            <a:r>
              <a:rPr lang="en-US" sz="5600">
                <a:solidFill>
                  <a:srgbClr val="000000"/>
                </a:solidFill>
                <a:latin typeface="DejaVu Serif Bold" panose="02060803050605020204"/>
              </a:rPr>
              <a:t>trình bày của Em  </a:t>
            </a:r>
            <a:endParaRPr lang="en-US" sz="5600">
              <a:solidFill>
                <a:srgbClr val="000000"/>
              </a:solidFill>
              <a:latin typeface="DejaVu Serif Bold" panose="02060803050605020204"/>
            </a:endParaRPr>
          </a:p>
          <a:p>
            <a:pPr algn="ctr">
              <a:lnSpc>
                <a:spcPts val="7840"/>
              </a:lnSpc>
            </a:pPr>
            <a:r>
              <a:rPr lang="en-US" sz="5600">
                <a:solidFill>
                  <a:srgbClr val="000000"/>
                </a:solidFill>
                <a:latin typeface="DejaVu Serif Bold" panose="02060803050605020204"/>
              </a:rPr>
              <a:t>Mong Thầy/Cô góp ý cho Em!</a:t>
            </a:r>
            <a:endParaRPr lang="en-US" sz="5600">
              <a:solidFill>
                <a:srgbClr val="000000"/>
              </a:solidFill>
              <a:latin typeface="DejaVu Serif Bold" panose="02060803050605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B1DB"/>
        </a:solidFill>
        <a:effectLst/>
      </p:bgPr>
    </p:bg>
    <p:spTree>
      <p:nvGrpSpPr>
        <p:cNvPr id="1" name=""/>
        <p:cNvGrpSpPr/>
        <p:nvPr/>
      </p:nvGrpSpPr>
      <p:grpSpPr>
        <a:xfrm>
          <a:off x="0" y="0"/>
          <a:ext cx="0" cy="0"/>
          <a:chOff x="0" y="0"/>
          <a:chExt cx="0" cy="0"/>
        </a:xfrm>
      </p:grpSpPr>
      <p:grpSp>
        <p:nvGrpSpPr>
          <p:cNvPr id="2" name="Group 2"/>
          <p:cNvGrpSpPr/>
          <p:nvPr/>
        </p:nvGrpSpPr>
        <p:grpSpPr>
          <a:xfrm rot="0">
            <a:off x="-6323619" y="-2031225"/>
            <a:ext cx="14349450" cy="143494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EFF4"/>
            </a:solidFill>
          </p:spPr>
        </p:sp>
      </p:grpSp>
      <p:grpSp>
        <p:nvGrpSpPr>
          <p:cNvPr id="4" name="Group 4"/>
          <p:cNvGrpSpPr/>
          <p:nvPr/>
        </p:nvGrpSpPr>
        <p:grpSpPr>
          <a:xfrm rot="0">
            <a:off x="15944451" y="9213273"/>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sp>
        <p:nvSpPr>
          <p:cNvPr id="6" name="TextBox 6"/>
          <p:cNvSpPr txBox="1"/>
          <p:nvPr/>
        </p:nvSpPr>
        <p:spPr>
          <a:xfrm>
            <a:off x="1724667" y="2229631"/>
            <a:ext cx="5201254" cy="4340467"/>
          </a:xfrm>
          <a:prstGeom prst="rect">
            <a:avLst/>
          </a:prstGeom>
        </p:spPr>
        <p:txBody>
          <a:bodyPr lIns="0" tIns="0" rIns="0" bIns="0" rtlCol="0" anchor="t">
            <a:spAutoFit/>
          </a:bodyPr>
          <a:lstStyle/>
          <a:p>
            <a:pPr>
              <a:lnSpc>
                <a:spcPts val="5635"/>
              </a:lnSpc>
            </a:pPr>
            <a:r>
              <a:rPr lang="en-US" sz="5635">
                <a:solidFill>
                  <a:srgbClr val="404040"/>
                </a:solidFill>
                <a:latin typeface="Public Sans Bold"/>
              </a:rPr>
              <a:t>TÌM HIỂU FIGMA MOCKUP TRONG THIẾT KẾ GIAO DIỆN WEBSITE</a:t>
            </a:r>
            <a:endParaRPr lang="en-US" sz="5635">
              <a:solidFill>
                <a:srgbClr val="404040"/>
              </a:solidFill>
              <a:latin typeface="Public Sans Bold"/>
            </a:endParaRPr>
          </a:p>
        </p:txBody>
      </p:sp>
      <p:grpSp>
        <p:nvGrpSpPr>
          <p:cNvPr id="7" name="Group 7"/>
          <p:cNvGrpSpPr/>
          <p:nvPr/>
        </p:nvGrpSpPr>
        <p:grpSpPr>
          <a:xfrm rot="0">
            <a:off x="6874127" y="7478908"/>
            <a:ext cx="920898" cy="92089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D6B1"/>
            </a:solidFill>
            <a:ln w="19050" cap="sq">
              <a:solidFill>
                <a:srgbClr val="000000"/>
              </a:solidFill>
              <a:prstDash val="solid"/>
              <a:miter/>
            </a:ln>
          </p:spPr>
        </p:sp>
        <p:sp>
          <p:nvSpPr>
            <p:cNvPr id="9" name="TextBox 9"/>
            <p:cNvSpPr txBox="1"/>
            <p:nvPr/>
          </p:nvSpPr>
          <p:spPr>
            <a:xfrm>
              <a:off x="76200" y="47625"/>
              <a:ext cx="660400" cy="688975"/>
            </a:xfrm>
            <a:prstGeom prst="rect">
              <a:avLst/>
            </a:prstGeom>
          </p:spPr>
          <p:txBody>
            <a:bodyPr lIns="50784" tIns="50784" rIns="50784" bIns="50784" rtlCol="0" anchor="ctr"/>
            <a:lstStyle/>
            <a:p>
              <a:pPr algn="ctr">
                <a:lnSpc>
                  <a:spcPts val="1960"/>
                </a:lnSpc>
              </a:pPr>
            </a:p>
          </p:txBody>
        </p:sp>
      </p:grpSp>
      <p:grpSp>
        <p:nvGrpSpPr>
          <p:cNvPr id="10" name="Group 10"/>
          <p:cNvGrpSpPr/>
          <p:nvPr/>
        </p:nvGrpSpPr>
        <p:grpSpPr>
          <a:xfrm rot="0">
            <a:off x="8141234" y="7767415"/>
            <a:ext cx="5244406" cy="1293457"/>
            <a:chOff x="0" y="0"/>
            <a:chExt cx="1255815" cy="309729"/>
          </a:xfrm>
        </p:grpSpPr>
        <p:sp>
          <p:nvSpPr>
            <p:cNvPr id="11" name="Freeform 11"/>
            <p:cNvSpPr/>
            <p:nvPr/>
          </p:nvSpPr>
          <p:spPr>
            <a:xfrm>
              <a:off x="0" y="0"/>
              <a:ext cx="1255815" cy="309729"/>
            </a:xfrm>
            <a:custGeom>
              <a:avLst/>
              <a:gdLst/>
              <a:ahLst/>
              <a:cxnLst/>
              <a:rect l="l" t="t" r="r" b="b"/>
              <a:pathLst>
                <a:path w="1255815" h="309729">
                  <a:moveTo>
                    <a:pt x="23620" y="0"/>
                  </a:moveTo>
                  <a:lnTo>
                    <a:pt x="1232195" y="0"/>
                  </a:lnTo>
                  <a:cubicBezTo>
                    <a:pt x="1245240" y="0"/>
                    <a:pt x="1255815" y="10575"/>
                    <a:pt x="1255815" y="23620"/>
                  </a:cubicBezTo>
                  <a:lnTo>
                    <a:pt x="1255815" y="286109"/>
                  </a:lnTo>
                  <a:cubicBezTo>
                    <a:pt x="1255815" y="299154"/>
                    <a:pt x="1245240" y="309729"/>
                    <a:pt x="1232195" y="309729"/>
                  </a:cubicBezTo>
                  <a:lnTo>
                    <a:pt x="23620" y="309729"/>
                  </a:lnTo>
                  <a:cubicBezTo>
                    <a:pt x="10575" y="309729"/>
                    <a:pt x="0" y="299154"/>
                    <a:pt x="0" y="286109"/>
                  </a:cubicBezTo>
                  <a:lnTo>
                    <a:pt x="0" y="23620"/>
                  </a:lnTo>
                  <a:cubicBezTo>
                    <a:pt x="0" y="10575"/>
                    <a:pt x="10575" y="0"/>
                    <a:pt x="23620" y="0"/>
                  </a:cubicBezTo>
                  <a:close/>
                </a:path>
              </a:pathLst>
            </a:custGeom>
            <a:solidFill>
              <a:srgbClr val="EFD6B1"/>
            </a:solidFill>
          </p:spPr>
        </p:sp>
        <p:sp>
          <p:nvSpPr>
            <p:cNvPr id="12" name="TextBox 12"/>
            <p:cNvSpPr txBox="1"/>
            <p:nvPr/>
          </p:nvSpPr>
          <p:spPr>
            <a:xfrm>
              <a:off x="0" y="-57150"/>
              <a:ext cx="1255815" cy="366879"/>
            </a:xfrm>
            <a:prstGeom prst="rect">
              <a:avLst/>
            </a:prstGeom>
          </p:spPr>
          <p:txBody>
            <a:bodyPr lIns="46102" tIns="46102" rIns="46102" bIns="46102" rtlCol="0" anchor="ctr"/>
            <a:lstStyle/>
            <a:p>
              <a:pPr algn="ctr">
                <a:lnSpc>
                  <a:spcPts val="3535"/>
                </a:lnSpc>
                <a:spcBef>
                  <a:spcPct val="0"/>
                </a:spcBef>
              </a:pPr>
              <a:r>
                <a:rPr lang="en-US" sz="2525">
                  <a:solidFill>
                    <a:srgbClr val="000000"/>
                  </a:solidFill>
                  <a:latin typeface="Open Sans Bold" panose="020B0806030504020204"/>
                </a:rPr>
                <a:t>CHƯƠNG 4: KẾT QUẢ VÀ HƯỚNG PHÁT TRIỂN </a:t>
              </a:r>
              <a:endParaRPr lang="en-US" sz="2525">
                <a:solidFill>
                  <a:srgbClr val="000000"/>
                </a:solidFill>
                <a:latin typeface="Open Sans Bold" panose="020B0806030504020204"/>
              </a:endParaRPr>
            </a:p>
          </p:txBody>
        </p:sp>
      </p:grpSp>
      <p:grpSp>
        <p:nvGrpSpPr>
          <p:cNvPr id="13" name="Group 13"/>
          <p:cNvGrpSpPr/>
          <p:nvPr/>
        </p:nvGrpSpPr>
        <p:grpSpPr>
          <a:xfrm rot="0">
            <a:off x="7449980" y="5936545"/>
            <a:ext cx="920898" cy="92089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A188"/>
            </a:solidFill>
            <a:ln w="19050" cap="sq">
              <a:solidFill>
                <a:srgbClr val="000000"/>
              </a:solidFill>
              <a:prstDash val="solid"/>
              <a:miter/>
            </a:ln>
          </p:spPr>
        </p:sp>
        <p:sp>
          <p:nvSpPr>
            <p:cNvPr id="15" name="TextBox 15"/>
            <p:cNvSpPr txBox="1"/>
            <p:nvPr/>
          </p:nvSpPr>
          <p:spPr>
            <a:xfrm>
              <a:off x="76200" y="47625"/>
              <a:ext cx="660400" cy="688975"/>
            </a:xfrm>
            <a:prstGeom prst="rect">
              <a:avLst/>
            </a:prstGeom>
          </p:spPr>
          <p:txBody>
            <a:bodyPr lIns="50784" tIns="50784" rIns="50784" bIns="50784" rtlCol="0" anchor="ctr"/>
            <a:lstStyle/>
            <a:p>
              <a:pPr algn="ctr">
                <a:lnSpc>
                  <a:spcPts val="1960"/>
                </a:lnSpc>
              </a:pPr>
            </a:p>
          </p:txBody>
        </p:sp>
      </p:grpSp>
      <p:grpSp>
        <p:nvGrpSpPr>
          <p:cNvPr id="16" name="Group 16"/>
          <p:cNvGrpSpPr/>
          <p:nvPr/>
        </p:nvGrpSpPr>
        <p:grpSpPr>
          <a:xfrm rot="0">
            <a:off x="7680785" y="4394181"/>
            <a:ext cx="920898" cy="92089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CDC2"/>
            </a:solidFill>
            <a:ln w="19050" cap="sq">
              <a:solidFill>
                <a:srgbClr val="000000"/>
              </a:solidFill>
              <a:prstDash val="solid"/>
              <a:miter/>
            </a:ln>
          </p:spPr>
        </p:sp>
        <p:sp>
          <p:nvSpPr>
            <p:cNvPr id="18" name="TextBox 18"/>
            <p:cNvSpPr txBox="1"/>
            <p:nvPr/>
          </p:nvSpPr>
          <p:spPr>
            <a:xfrm>
              <a:off x="76200" y="47625"/>
              <a:ext cx="660400" cy="688975"/>
            </a:xfrm>
            <a:prstGeom prst="rect">
              <a:avLst/>
            </a:prstGeom>
          </p:spPr>
          <p:txBody>
            <a:bodyPr lIns="50784" tIns="50784" rIns="50784" bIns="50784" rtlCol="0" anchor="ctr"/>
            <a:lstStyle/>
            <a:p>
              <a:pPr algn="ctr">
                <a:lnSpc>
                  <a:spcPts val="1960"/>
                </a:lnSpc>
              </a:pPr>
            </a:p>
          </p:txBody>
        </p:sp>
      </p:grpSp>
      <p:grpSp>
        <p:nvGrpSpPr>
          <p:cNvPr id="19" name="Group 19"/>
          <p:cNvGrpSpPr/>
          <p:nvPr/>
        </p:nvGrpSpPr>
        <p:grpSpPr>
          <a:xfrm rot="0">
            <a:off x="7449980" y="2850107"/>
            <a:ext cx="920898" cy="92089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B2CF"/>
            </a:solidFill>
            <a:ln w="19050" cap="sq">
              <a:solidFill>
                <a:srgbClr val="000000"/>
              </a:solidFill>
              <a:prstDash val="solid"/>
              <a:miter/>
            </a:ln>
          </p:spPr>
        </p:sp>
        <p:sp>
          <p:nvSpPr>
            <p:cNvPr id="21" name="TextBox 21"/>
            <p:cNvSpPr txBox="1"/>
            <p:nvPr/>
          </p:nvSpPr>
          <p:spPr>
            <a:xfrm>
              <a:off x="76200" y="47625"/>
              <a:ext cx="660400" cy="688975"/>
            </a:xfrm>
            <a:prstGeom prst="rect">
              <a:avLst/>
            </a:prstGeom>
          </p:spPr>
          <p:txBody>
            <a:bodyPr lIns="50784" tIns="50784" rIns="50784" bIns="50784" rtlCol="0" anchor="ctr"/>
            <a:lstStyle/>
            <a:p>
              <a:pPr algn="ctr">
                <a:lnSpc>
                  <a:spcPts val="1960"/>
                </a:lnSpc>
              </a:pPr>
            </a:p>
          </p:txBody>
        </p:sp>
      </p:grpSp>
      <p:grpSp>
        <p:nvGrpSpPr>
          <p:cNvPr id="22" name="Group 22"/>
          <p:cNvGrpSpPr/>
          <p:nvPr/>
        </p:nvGrpSpPr>
        <p:grpSpPr>
          <a:xfrm rot="0">
            <a:off x="6874127" y="1309454"/>
            <a:ext cx="920898" cy="9208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E6DC"/>
            </a:solidFill>
            <a:ln w="19050" cap="sq">
              <a:solidFill>
                <a:srgbClr val="000000"/>
              </a:solidFill>
              <a:prstDash val="solid"/>
              <a:miter/>
            </a:ln>
          </p:spPr>
        </p:sp>
        <p:sp>
          <p:nvSpPr>
            <p:cNvPr id="24" name="TextBox 24"/>
            <p:cNvSpPr txBox="1"/>
            <p:nvPr/>
          </p:nvSpPr>
          <p:spPr>
            <a:xfrm>
              <a:off x="76200" y="47625"/>
              <a:ext cx="660400" cy="688975"/>
            </a:xfrm>
            <a:prstGeom prst="rect">
              <a:avLst/>
            </a:prstGeom>
          </p:spPr>
          <p:txBody>
            <a:bodyPr lIns="50784" tIns="50784" rIns="50784" bIns="50784" rtlCol="0" anchor="ctr"/>
            <a:lstStyle/>
            <a:p>
              <a:pPr algn="ctr">
                <a:lnSpc>
                  <a:spcPts val="1960"/>
                </a:lnSpc>
              </a:pPr>
            </a:p>
          </p:txBody>
        </p:sp>
      </p:grpSp>
      <p:grpSp>
        <p:nvGrpSpPr>
          <p:cNvPr id="25" name="Group 25"/>
          <p:cNvGrpSpPr/>
          <p:nvPr/>
        </p:nvGrpSpPr>
        <p:grpSpPr>
          <a:xfrm rot="0">
            <a:off x="8601684" y="5750265"/>
            <a:ext cx="4783957" cy="1482621"/>
            <a:chOff x="0" y="0"/>
            <a:chExt cx="1145557" cy="355025"/>
          </a:xfrm>
        </p:grpSpPr>
        <p:sp>
          <p:nvSpPr>
            <p:cNvPr id="26" name="Freeform 26"/>
            <p:cNvSpPr/>
            <p:nvPr/>
          </p:nvSpPr>
          <p:spPr>
            <a:xfrm>
              <a:off x="0" y="0"/>
              <a:ext cx="1145557" cy="355025"/>
            </a:xfrm>
            <a:custGeom>
              <a:avLst/>
              <a:gdLst/>
              <a:ahLst/>
              <a:cxnLst/>
              <a:rect l="l" t="t" r="r" b="b"/>
              <a:pathLst>
                <a:path w="1145557" h="355025">
                  <a:moveTo>
                    <a:pt x="25893" y="0"/>
                  </a:moveTo>
                  <a:lnTo>
                    <a:pt x="1119664" y="0"/>
                  </a:lnTo>
                  <a:cubicBezTo>
                    <a:pt x="1133964" y="0"/>
                    <a:pt x="1145557" y="11593"/>
                    <a:pt x="1145557" y="25893"/>
                  </a:cubicBezTo>
                  <a:lnTo>
                    <a:pt x="1145557" y="329133"/>
                  </a:lnTo>
                  <a:cubicBezTo>
                    <a:pt x="1145557" y="336000"/>
                    <a:pt x="1142829" y="342586"/>
                    <a:pt x="1137973" y="347442"/>
                  </a:cubicBezTo>
                  <a:cubicBezTo>
                    <a:pt x="1133117" y="352297"/>
                    <a:pt x="1126531" y="355025"/>
                    <a:pt x="1119664" y="355025"/>
                  </a:cubicBezTo>
                  <a:lnTo>
                    <a:pt x="25893" y="355025"/>
                  </a:lnTo>
                  <a:cubicBezTo>
                    <a:pt x="19026" y="355025"/>
                    <a:pt x="12440" y="352297"/>
                    <a:pt x="7584" y="347442"/>
                  </a:cubicBezTo>
                  <a:cubicBezTo>
                    <a:pt x="2728" y="342586"/>
                    <a:pt x="0" y="336000"/>
                    <a:pt x="0" y="329133"/>
                  </a:cubicBezTo>
                  <a:lnTo>
                    <a:pt x="0" y="25893"/>
                  </a:lnTo>
                  <a:cubicBezTo>
                    <a:pt x="0" y="19026"/>
                    <a:pt x="2728" y="12440"/>
                    <a:pt x="7584" y="7584"/>
                  </a:cubicBezTo>
                  <a:cubicBezTo>
                    <a:pt x="12440" y="2728"/>
                    <a:pt x="19026" y="0"/>
                    <a:pt x="25893" y="0"/>
                  </a:cubicBezTo>
                  <a:close/>
                </a:path>
              </a:pathLst>
            </a:custGeom>
            <a:solidFill>
              <a:srgbClr val="CBA188"/>
            </a:solidFill>
          </p:spPr>
        </p:sp>
        <p:sp>
          <p:nvSpPr>
            <p:cNvPr id="27" name="TextBox 27"/>
            <p:cNvSpPr txBox="1"/>
            <p:nvPr/>
          </p:nvSpPr>
          <p:spPr>
            <a:xfrm>
              <a:off x="0" y="-57150"/>
              <a:ext cx="1145557" cy="412175"/>
            </a:xfrm>
            <a:prstGeom prst="rect">
              <a:avLst/>
            </a:prstGeom>
          </p:spPr>
          <p:txBody>
            <a:bodyPr lIns="46102" tIns="46102" rIns="46102" bIns="46102" rtlCol="0" anchor="ctr"/>
            <a:lstStyle/>
            <a:p>
              <a:pPr algn="ctr">
                <a:lnSpc>
                  <a:spcPts val="3535"/>
                </a:lnSpc>
                <a:spcBef>
                  <a:spcPct val="0"/>
                </a:spcBef>
              </a:pPr>
              <a:r>
                <a:rPr lang="en-US" sz="2525">
                  <a:solidFill>
                    <a:srgbClr val="000000"/>
                  </a:solidFill>
                  <a:latin typeface="Open Sans Bold" panose="020B0806030504020204"/>
                </a:rPr>
                <a:t>Chương 3: TRIỂN KHAI THIẾT KẾ WEBSITE </a:t>
              </a:r>
              <a:endParaRPr lang="en-US" sz="2525">
                <a:solidFill>
                  <a:srgbClr val="000000"/>
                </a:solidFill>
                <a:latin typeface="Open Sans Bold" panose="020B0806030504020204"/>
              </a:endParaRPr>
            </a:p>
          </p:txBody>
        </p:sp>
      </p:grpSp>
      <p:grpSp>
        <p:nvGrpSpPr>
          <p:cNvPr id="28" name="Group 28"/>
          <p:cNvGrpSpPr/>
          <p:nvPr/>
        </p:nvGrpSpPr>
        <p:grpSpPr>
          <a:xfrm rot="0">
            <a:off x="8836215" y="4207902"/>
            <a:ext cx="4549426" cy="1293457"/>
            <a:chOff x="0" y="0"/>
            <a:chExt cx="1089396" cy="309729"/>
          </a:xfrm>
        </p:grpSpPr>
        <p:sp>
          <p:nvSpPr>
            <p:cNvPr id="29" name="Freeform 29"/>
            <p:cNvSpPr/>
            <p:nvPr/>
          </p:nvSpPr>
          <p:spPr>
            <a:xfrm>
              <a:off x="0" y="0"/>
              <a:ext cx="1089396" cy="309729"/>
            </a:xfrm>
            <a:custGeom>
              <a:avLst/>
              <a:gdLst/>
              <a:ahLst/>
              <a:cxnLst/>
              <a:rect l="l" t="t" r="r" b="b"/>
              <a:pathLst>
                <a:path w="1089396" h="309729">
                  <a:moveTo>
                    <a:pt x="27228" y="0"/>
                  </a:moveTo>
                  <a:lnTo>
                    <a:pt x="1062168" y="0"/>
                  </a:lnTo>
                  <a:cubicBezTo>
                    <a:pt x="1077206" y="0"/>
                    <a:pt x="1089396" y="12190"/>
                    <a:pt x="1089396" y="27228"/>
                  </a:cubicBezTo>
                  <a:lnTo>
                    <a:pt x="1089396" y="282501"/>
                  </a:lnTo>
                  <a:cubicBezTo>
                    <a:pt x="1089396" y="297538"/>
                    <a:pt x="1077206" y="309729"/>
                    <a:pt x="1062168" y="309729"/>
                  </a:cubicBezTo>
                  <a:lnTo>
                    <a:pt x="27228" y="309729"/>
                  </a:lnTo>
                  <a:cubicBezTo>
                    <a:pt x="12190" y="309729"/>
                    <a:pt x="0" y="297538"/>
                    <a:pt x="0" y="282501"/>
                  </a:cubicBezTo>
                  <a:lnTo>
                    <a:pt x="0" y="27228"/>
                  </a:lnTo>
                  <a:cubicBezTo>
                    <a:pt x="0" y="12190"/>
                    <a:pt x="12190" y="0"/>
                    <a:pt x="27228" y="0"/>
                  </a:cubicBezTo>
                  <a:close/>
                </a:path>
              </a:pathLst>
            </a:custGeom>
            <a:solidFill>
              <a:srgbClr val="E7CDC2"/>
            </a:solidFill>
          </p:spPr>
        </p:sp>
        <p:sp>
          <p:nvSpPr>
            <p:cNvPr id="30" name="TextBox 30"/>
            <p:cNvSpPr txBox="1"/>
            <p:nvPr/>
          </p:nvSpPr>
          <p:spPr>
            <a:xfrm>
              <a:off x="0" y="-57150"/>
              <a:ext cx="1089396" cy="366879"/>
            </a:xfrm>
            <a:prstGeom prst="rect">
              <a:avLst/>
            </a:prstGeom>
          </p:spPr>
          <p:txBody>
            <a:bodyPr lIns="46102" tIns="46102" rIns="46102" bIns="46102" rtlCol="0" anchor="ctr"/>
            <a:lstStyle/>
            <a:p>
              <a:pPr algn="ctr">
                <a:lnSpc>
                  <a:spcPts val="3535"/>
                </a:lnSpc>
                <a:spcBef>
                  <a:spcPct val="0"/>
                </a:spcBef>
              </a:pPr>
              <a:r>
                <a:rPr lang="en-US" sz="2525">
                  <a:solidFill>
                    <a:srgbClr val="000000"/>
                  </a:solidFill>
                  <a:latin typeface="Open Sans Bold" panose="020B0806030504020204"/>
                </a:rPr>
                <a:t>Chương 2: CƠ SỞ LÝ THUYẾT</a:t>
              </a:r>
              <a:endParaRPr lang="en-US" sz="2525">
                <a:solidFill>
                  <a:srgbClr val="000000"/>
                </a:solidFill>
                <a:latin typeface="Open Sans Bold" panose="020B0806030504020204"/>
              </a:endParaRPr>
            </a:p>
          </p:txBody>
        </p:sp>
      </p:grpSp>
      <p:grpSp>
        <p:nvGrpSpPr>
          <p:cNvPr id="31" name="Group 31"/>
          <p:cNvGrpSpPr/>
          <p:nvPr/>
        </p:nvGrpSpPr>
        <p:grpSpPr>
          <a:xfrm rot="0">
            <a:off x="8601684" y="2663828"/>
            <a:ext cx="4668554" cy="1293457"/>
            <a:chOff x="0" y="0"/>
            <a:chExt cx="1117923" cy="309729"/>
          </a:xfrm>
        </p:grpSpPr>
        <p:sp>
          <p:nvSpPr>
            <p:cNvPr id="32" name="Freeform 32"/>
            <p:cNvSpPr/>
            <p:nvPr/>
          </p:nvSpPr>
          <p:spPr>
            <a:xfrm>
              <a:off x="0" y="0"/>
              <a:ext cx="1117923" cy="309729"/>
            </a:xfrm>
            <a:custGeom>
              <a:avLst/>
              <a:gdLst/>
              <a:ahLst/>
              <a:cxnLst/>
              <a:rect l="l" t="t" r="r" b="b"/>
              <a:pathLst>
                <a:path w="1117923" h="309729">
                  <a:moveTo>
                    <a:pt x="26533" y="0"/>
                  </a:moveTo>
                  <a:lnTo>
                    <a:pt x="1091390" y="0"/>
                  </a:lnTo>
                  <a:cubicBezTo>
                    <a:pt x="1106043" y="0"/>
                    <a:pt x="1117923" y="11879"/>
                    <a:pt x="1117923" y="26533"/>
                  </a:cubicBezTo>
                  <a:lnTo>
                    <a:pt x="1117923" y="283196"/>
                  </a:lnTo>
                  <a:cubicBezTo>
                    <a:pt x="1117923" y="297849"/>
                    <a:pt x="1106043" y="309729"/>
                    <a:pt x="1091390" y="309729"/>
                  </a:cubicBezTo>
                  <a:lnTo>
                    <a:pt x="26533" y="309729"/>
                  </a:lnTo>
                  <a:cubicBezTo>
                    <a:pt x="19496" y="309729"/>
                    <a:pt x="12747" y="306933"/>
                    <a:pt x="7771" y="301957"/>
                  </a:cubicBezTo>
                  <a:cubicBezTo>
                    <a:pt x="2795" y="296981"/>
                    <a:pt x="0" y="290233"/>
                    <a:pt x="0" y="283196"/>
                  </a:cubicBezTo>
                  <a:lnTo>
                    <a:pt x="0" y="26533"/>
                  </a:lnTo>
                  <a:cubicBezTo>
                    <a:pt x="0" y="11879"/>
                    <a:pt x="11879" y="0"/>
                    <a:pt x="26533" y="0"/>
                  </a:cubicBezTo>
                  <a:close/>
                </a:path>
              </a:pathLst>
            </a:custGeom>
            <a:solidFill>
              <a:srgbClr val="B2B2CF"/>
            </a:solidFill>
          </p:spPr>
        </p:sp>
        <p:sp>
          <p:nvSpPr>
            <p:cNvPr id="33" name="TextBox 33"/>
            <p:cNvSpPr txBox="1"/>
            <p:nvPr/>
          </p:nvSpPr>
          <p:spPr>
            <a:xfrm>
              <a:off x="0" y="-57150"/>
              <a:ext cx="1117923" cy="366879"/>
            </a:xfrm>
            <a:prstGeom prst="rect">
              <a:avLst/>
            </a:prstGeom>
          </p:spPr>
          <p:txBody>
            <a:bodyPr lIns="46102" tIns="46102" rIns="46102" bIns="46102" rtlCol="0" anchor="ctr"/>
            <a:lstStyle/>
            <a:p>
              <a:pPr algn="ctr">
                <a:lnSpc>
                  <a:spcPts val="3535"/>
                </a:lnSpc>
                <a:spcBef>
                  <a:spcPct val="0"/>
                </a:spcBef>
              </a:pPr>
              <a:r>
                <a:rPr lang="en-US" sz="2525">
                  <a:solidFill>
                    <a:srgbClr val="000000"/>
                  </a:solidFill>
                  <a:latin typeface="Open Sans Bold" panose="020B0806030504020204"/>
                </a:rPr>
                <a:t>Chương 1: TỔNG QUAN</a:t>
              </a:r>
              <a:endParaRPr lang="en-US" sz="2525">
                <a:solidFill>
                  <a:srgbClr val="000000"/>
                </a:solidFill>
                <a:latin typeface="Open Sans Bold" panose="020B0806030504020204"/>
              </a:endParaRPr>
            </a:p>
          </p:txBody>
        </p:sp>
      </p:grpSp>
      <p:grpSp>
        <p:nvGrpSpPr>
          <p:cNvPr id="34" name="Group 34"/>
          <p:cNvGrpSpPr/>
          <p:nvPr/>
        </p:nvGrpSpPr>
        <p:grpSpPr>
          <a:xfrm rot="0">
            <a:off x="8025832" y="1123175"/>
            <a:ext cx="5244406" cy="1293457"/>
            <a:chOff x="0" y="0"/>
            <a:chExt cx="1255815" cy="309729"/>
          </a:xfrm>
        </p:grpSpPr>
        <p:sp>
          <p:nvSpPr>
            <p:cNvPr id="35" name="Freeform 35"/>
            <p:cNvSpPr/>
            <p:nvPr/>
          </p:nvSpPr>
          <p:spPr>
            <a:xfrm>
              <a:off x="0" y="0"/>
              <a:ext cx="1255815" cy="309729"/>
            </a:xfrm>
            <a:custGeom>
              <a:avLst/>
              <a:gdLst/>
              <a:ahLst/>
              <a:cxnLst/>
              <a:rect l="l" t="t" r="r" b="b"/>
              <a:pathLst>
                <a:path w="1255815" h="309729">
                  <a:moveTo>
                    <a:pt x="23620" y="0"/>
                  </a:moveTo>
                  <a:lnTo>
                    <a:pt x="1232195" y="0"/>
                  </a:lnTo>
                  <a:cubicBezTo>
                    <a:pt x="1245240" y="0"/>
                    <a:pt x="1255815" y="10575"/>
                    <a:pt x="1255815" y="23620"/>
                  </a:cubicBezTo>
                  <a:lnTo>
                    <a:pt x="1255815" y="286109"/>
                  </a:lnTo>
                  <a:cubicBezTo>
                    <a:pt x="1255815" y="299154"/>
                    <a:pt x="1245240" y="309729"/>
                    <a:pt x="1232195" y="309729"/>
                  </a:cubicBezTo>
                  <a:lnTo>
                    <a:pt x="23620" y="309729"/>
                  </a:lnTo>
                  <a:cubicBezTo>
                    <a:pt x="10575" y="309729"/>
                    <a:pt x="0" y="299154"/>
                    <a:pt x="0" y="286109"/>
                  </a:cubicBezTo>
                  <a:lnTo>
                    <a:pt x="0" y="23620"/>
                  </a:lnTo>
                  <a:cubicBezTo>
                    <a:pt x="0" y="10575"/>
                    <a:pt x="10575" y="0"/>
                    <a:pt x="23620" y="0"/>
                  </a:cubicBezTo>
                  <a:close/>
                </a:path>
              </a:pathLst>
            </a:custGeom>
            <a:solidFill>
              <a:srgbClr val="BEE6DC"/>
            </a:solidFill>
          </p:spPr>
        </p:sp>
        <p:sp>
          <p:nvSpPr>
            <p:cNvPr id="36" name="TextBox 36"/>
            <p:cNvSpPr txBox="1"/>
            <p:nvPr/>
          </p:nvSpPr>
          <p:spPr>
            <a:xfrm>
              <a:off x="0" y="-57150"/>
              <a:ext cx="1255815" cy="366879"/>
            </a:xfrm>
            <a:prstGeom prst="rect">
              <a:avLst/>
            </a:prstGeom>
          </p:spPr>
          <p:txBody>
            <a:bodyPr lIns="46102" tIns="46102" rIns="46102" bIns="46102" rtlCol="0" anchor="ctr"/>
            <a:lstStyle/>
            <a:p>
              <a:pPr algn="ctr">
                <a:lnSpc>
                  <a:spcPts val="4375"/>
                </a:lnSpc>
                <a:spcBef>
                  <a:spcPct val="0"/>
                </a:spcBef>
              </a:pPr>
              <a:r>
                <a:rPr lang="en-US" sz="3125">
                  <a:solidFill>
                    <a:srgbClr val="000000"/>
                  </a:solidFill>
                  <a:latin typeface="Open Sans Bold" panose="020B0806030504020204"/>
                </a:rPr>
                <a:t>Mở Đầu</a:t>
              </a:r>
              <a:endParaRPr lang="en-US" sz="3125">
                <a:solidFill>
                  <a:srgbClr val="000000"/>
                </a:solidFill>
                <a:latin typeface="Open Sans Bold" panose="020B0806030504020204"/>
              </a:endParaRPr>
            </a:p>
          </p:txBody>
        </p:sp>
      </p:grpSp>
      <p:sp>
        <p:nvSpPr>
          <p:cNvPr id="37" name="TextBox 37"/>
          <p:cNvSpPr txBox="1"/>
          <p:nvPr/>
        </p:nvSpPr>
        <p:spPr>
          <a:xfrm>
            <a:off x="6874127" y="1435774"/>
            <a:ext cx="920898" cy="698607"/>
          </a:xfrm>
          <a:prstGeom prst="rect">
            <a:avLst/>
          </a:prstGeom>
        </p:spPr>
        <p:txBody>
          <a:bodyPr lIns="0" tIns="0" rIns="0" bIns="0" rtlCol="0" anchor="t">
            <a:spAutoFit/>
          </a:bodyPr>
          <a:lstStyle/>
          <a:p>
            <a:pPr algn="ctr">
              <a:lnSpc>
                <a:spcPts val="5765"/>
              </a:lnSpc>
            </a:pPr>
            <a:r>
              <a:rPr lang="en-US" sz="4120">
                <a:solidFill>
                  <a:srgbClr val="404040"/>
                </a:solidFill>
                <a:latin typeface="Noto Serif Display Bold" panose="02020802080505020204"/>
              </a:rPr>
              <a:t>1</a:t>
            </a:r>
            <a:endParaRPr lang="en-US" sz="4120">
              <a:solidFill>
                <a:srgbClr val="404040"/>
              </a:solidFill>
              <a:latin typeface="Noto Serif Display Bold" panose="02020802080505020204"/>
            </a:endParaRPr>
          </a:p>
        </p:txBody>
      </p:sp>
      <p:sp>
        <p:nvSpPr>
          <p:cNvPr id="38" name="TextBox 38"/>
          <p:cNvSpPr txBox="1"/>
          <p:nvPr/>
        </p:nvSpPr>
        <p:spPr>
          <a:xfrm>
            <a:off x="7449980" y="2887754"/>
            <a:ext cx="920898" cy="698607"/>
          </a:xfrm>
          <a:prstGeom prst="rect">
            <a:avLst/>
          </a:prstGeom>
        </p:spPr>
        <p:txBody>
          <a:bodyPr lIns="0" tIns="0" rIns="0" bIns="0" rtlCol="0" anchor="t">
            <a:spAutoFit/>
          </a:bodyPr>
          <a:lstStyle/>
          <a:p>
            <a:pPr algn="ctr">
              <a:lnSpc>
                <a:spcPts val="5765"/>
              </a:lnSpc>
            </a:pPr>
            <a:r>
              <a:rPr lang="en-US" sz="4120">
                <a:solidFill>
                  <a:srgbClr val="404040"/>
                </a:solidFill>
                <a:latin typeface="Noto Serif Display" panose="02020502080505020204"/>
              </a:rPr>
              <a:t>2</a:t>
            </a:r>
            <a:endParaRPr lang="en-US" sz="4120">
              <a:solidFill>
                <a:srgbClr val="404040"/>
              </a:solidFill>
              <a:latin typeface="Noto Serif Display" panose="02020502080505020204"/>
            </a:endParaRPr>
          </a:p>
        </p:txBody>
      </p:sp>
      <p:sp>
        <p:nvSpPr>
          <p:cNvPr id="39" name="TextBox 39"/>
          <p:cNvSpPr txBox="1"/>
          <p:nvPr/>
        </p:nvSpPr>
        <p:spPr>
          <a:xfrm>
            <a:off x="7680785" y="4467227"/>
            <a:ext cx="920898" cy="698607"/>
          </a:xfrm>
          <a:prstGeom prst="rect">
            <a:avLst/>
          </a:prstGeom>
        </p:spPr>
        <p:txBody>
          <a:bodyPr lIns="0" tIns="0" rIns="0" bIns="0" rtlCol="0" anchor="t">
            <a:spAutoFit/>
          </a:bodyPr>
          <a:lstStyle/>
          <a:p>
            <a:pPr algn="ctr">
              <a:lnSpc>
                <a:spcPts val="5765"/>
              </a:lnSpc>
            </a:pPr>
            <a:r>
              <a:rPr lang="en-US" sz="4120">
                <a:solidFill>
                  <a:srgbClr val="404040"/>
                </a:solidFill>
                <a:latin typeface="Noto Serif Display" panose="02020502080505020204"/>
              </a:rPr>
              <a:t>3</a:t>
            </a:r>
            <a:endParaRPr lang="en-US" sz="4120">
              <a:solidFill>
                <a:srgbClr val="404040"/>
              </a:solidFill>
              <a:latin typeface="Noto Serif Display" panose="02020502080505020204"/>
            </a:endParaRPr>
          </a:p>
        </p:txBody>
      </p:sp>
      <p:sp>
        <p:nvSpPr>
          <p:cNvPr id="40" name="TextBox 40"/>
          <p:cNvSpPr txBox="1"/>
          <p:nvPr/>
        </p:nvSpPr>
        <p:spPr>
          <a:xfrm>
            <a:off x="7521836" y="6012079"/>
            <a:ext cx="920898" cy="698607"/>
          </a:xfrm>
          <a:prstGeom prst="rect">
            <a:avLst/>
          </a:prstGeom>
        </p:spPr>
        <p:txBody>
          <a:bodyPr lIns="0" tIns="0" rIns="0" bIns="0" rtlCol="0" anchor="t">
            <a:spAutoFit/>
          </a:bodyPr>
          <a:lstStyle/>
          <a:p>
            <a:pPr algn="ctr">
              <a:lnSpc>
                <a:spcPts val="5765"/>
              </a:lnSpc>
            </a:pPr>
            <a:r>
              <a:rPr lang="en-US" sz="4120">
                <a:solidFill>
                  <a:srgbClr val="404040"/>
                </a:solidFill>
                <a:latin typeface="Noto Serif Display" panose="02020502080505020204"/>
              </a:rPr>
              <a:t>4</a:t>
            </a:r>
            <a:endParaRPr lang="en-US" sz="4120">
              <a:solidFill>
                <a:srgbClr val="404040"/>
              </a:solidFill>
              <a:latin typeface="Noto Serif Display" panose="02020502080505020204"/>
            </a:endParaRPr>
          </a:p>
        </p:txBody>
      </p:sp>
      <p:sp>
        <p:nvSpPr>
          <p:cNvPr id="41" name="TextBox 41"/>
          <p:cNvSpPr txBox="1"/>
          <p:nvPr/>
        </p:nvSpPr>
        <p:spPr>
          <a:xfrm>
            <a:off x="6874127" y="7554442"/>
            <a:ext cx="920898" cy="698607"/>
          </a:xfrm>
          <a:prstGeom prst="rect">
            <a:avLst/>
          </a:prstGeom>
        </p:spPr>
        <p:txBody>
          <a:bodyPr lIns="0" tIns="0" rIns="0" bIns="0" rtlCol="0" anchor="t">
            <a:spAutoFit/>
          </a:bodyPr>
          <a:lstStyle/>
          <a:p>
            <a:pPr algn="ctr">
              <a:lnSpc>
                <a:spcPts val="5765"/>
              </a:lnSpc>
            </a:pPr>
            <a:r>
              <a:rPr lang="en-US" sz="4120">
                <a:solidFill>
                  <a:srgbClr val="404040"/>
                </a:solidFill>
                <a:latin typeface="Noto Serif Display" panose="02020502080505020204"/>
              </a:rPr>
              <a:t>5</a:t>
            </a:r>
            <a:endParaRPr lang="en-US" sz="4120">
              <a:solidFill>
                <a:srgbClr val="404040"/>
              </a:solidFill>
              <a:latin typeface="Noto Serif Display" panose="02020502080505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EFF4"/>
        </a:solidFill>
        <a:effectLst/>
      </p:bgPr>
    </p:bg>
    <p:spTree>
      <p:nvGrpSpPr>
        <p:cNvPr id="1" name=""/>
        <p:cNvGrpSpPr/>
        <p:nvPr/>
      </p:nvGrpSpPr>
      <p:grpSpPr>
        <a:xfrm>
          <a:off x="0" y="0"/>
          <a:ext cx="0" cy="0"/>
          <a:chOff x="0" y="0"/>
          <a:chExt cx="0" cy="0"/>
        </a:xfrm>
      </p:grpSpPr>
      <p:grpSp>
        <p:nvGrpSpPr>
          <p:cNvPr id="2" name="Group 2"/>
          <p:cNvGrpSpPr/>
          <p:nvPr/>
        </p:nvGrpSpPr>
        <p:grpSpPr>
          <a:xfrm rot="0">
            <a:off x="11823978" y="-1672777"/>
            <a:ext cx="14349450" cy="143494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6058494" y="9401175"/>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6" name="Group 6"/>
          <p:cNvGrpSpPr/>
          <p:nvPr/>
        </p:nvGrpSpPr>
        <p:grpSpPr>
          <a:xfrm rot="0">
            <a:off x="1028700" y="356216"/>
            <a:ext cx="4557684" cy="1344967"/>
            <a:chOff x="0" y="0"/>
            <a:chExt cx="1008576" cy="297630"/>
          </a:xfrm>
        </p:grpSpPr>
        <p:sp>
          <p:nvSpPr>
            <p:cNvPr id="7" name="Freeform 7"/>
            <p:cNvSpPr/>
            <p:nvPr/>
          </p:nvSpPr>
          <p:spPr>
            <a:xfrm>
              <a:off x="0" y="0"/>
              <a:ext cx="1008576" cy="297630"/>
            </a:xfrm>
            <a:custGeom>
              <a:avLst/>
              <a:gdLst/>
              <a:ahLst/>
              <a:cxnLst/>
              <a:rect l="l" t="t" r="r" b="b"/>
              <a:pathLst>
                <a:path w="1008576" h="297630">
                  <a:moveTo>
                    <a:pt x="0" y="0"/>
                  </a:moveTo>
                  <a:lnTo>
                    <a:pt x="805376" y="0"/>
                  </a:lnTo>
                  <a:lnTo>
                    <a:pt x="1008576" y="148815"/>
                  </a:lnTo>
                  <a:lnTo>
                    <a:pt x="805376" y="297630"/>
                  </a:lnTo>
                  <a:lnTo>
                    <a:pt x="0" y="297630"/>
                  </a:lnTo>
                  <a:lnTo>
                    <a:pt x="203200" y="148815"/>
                  </a:lnTo>
                  <a:lnTo>
                    <a:pt x="0" y="0"/>
                  </a:lnTo>
                  <a:close/>
                </a:path>
              </a:pathLst>
            </a:custGeom>
            <a:solidFill>
              <a:srgbClr val="7EB1DB"/>
            </a:solidFill>
          </p:spPr>
        </p:sp>
        <p:sp>
          <p:nvSpPr>
            <p:cNvPr id="8" name="TextBox 8"/>
            <p:cNvSpPr txBox="1"/>
            <p:nvPr/>
          </p:nvSpPr>
          <p:spPr>
            <a:xfrm>
              <a:off x="177800" y="-152400"/>
              <a:ext cx="754576" cy="450030"/>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MỞ ĐẦU</a:t>
              </a:r>
              <a:endParaRPr lang="en-US" sz="4000">
                <a:solidFill>
                  <a:srgbClr val="000000"/>
                </a:solidFill>
                <a:latin typeface="Times New Roman Bold" panose="02030802070405020303"/>
              </a:endParaRPr>
            </a:p>
          </p:txBody>
        </p:sp>
      </p:grpSp>
      <p:sp>
        <p:nvSpPr>
          <p:cNvPr id="9" name="Freeform 9"/>
          <p:cNvSpPr/>
          <p:nvPr/>
        </p:nvSpPr>
        <p:spPr>
          <a:xfrm>
            <a:off x="12982438" y="1009565"/>
            <a:ext cx="3989247" cy="4133935"/>
          </a:xfrm>
          <a:custGeom>
            <a:avLst/>
            <a:gdLst/>
            <a:ahLst/>
            <a:cxnLst/>
            <a:rect l="l" t="t" r="r" b="b"/>
            <a:pathLst>
              <a:path w="3989247" h="4133935">
                <a:moveTo>
                  <a:pt x="0" y="0"/>
                </a:moveTo>
                <a:lnTo>
                  <a:pt x="3989247" y="0"/>
                </a:lnTo>
                <a:lnTo>
                  <a:pt x="3989247" y="4133935"/>
                </a:lnTo>
                <a:lnTo>
                  <a:pt x="0" y="4133935"/>
                </a:lnTo>
                <a:lnTo>
                  <a:pt x="0" y="0"/>
                </a:lnTo>
                <a:close/>
              </a:path>
            </a:pathLst>
          </a:custGeom>
          <a:blipFill>
            <a:blip r:embed="rId1"/>
            <a:stretch>
              <a:fillRect/>
            </a:stretch>
          </a:blipFill>
        </p:spPr>
      </p:sp>
      <p:sp>
        <p:nvSpPr>
          <p:cNvPr id="10" name="TextBox 10"/>
          <p:cNvSpPr txBox="1"/>
          <p:nvPr/>
        </p:nvSpPr>
        <p:spPr>
          <a:xfrm>
            <a:off x="1028700" y="1820929"/>
            <a:ext cx="10560134" cy="9170921"/>
          </a:xfrm>
          <a:prstGeom prst="rect">
            <a:avLst/>
          </a:prstGeom>
        </p:spPr>
        <p:txBody>
          <a:bodyPr lIns="0" tIns="0" rIns="0" bIns="0" rtlCol="0" anchor="t">
            <a:spAutoFit/>
          </a:bodyPr>
          <a:lstStyle/>
          <a:p>
            <a:pPr>
              <a:lnSpc>
                <a:spcPts val="4990"/>
              </a:lnSpc>
            </a:pPr>
            <a:r>
              <a:rPr lang="en-US" sz="3565">
                <a:solidFill>
                  <a:srgbClr val="000000"/>
                </a:solidFill>
                <a:latin typeface="Times New Roman Bold" panose="02030802070405020303"/>
              </a:rPr>
              <a:t> </a:t>
            </a:r>
            <a:endParaRPr lang="en-US" sz="3565">
              <a:solidFill>
                <a:srgbClr val="000000"/>
              </a:solidFill>
              <a:latin typeface="Times New Roman Bold" panose="02030802070405020303"/>
            </a:endParaRPr>
          </a:p>
          <a:p>
            <a:pPr>
              <a:lnSpc>
                <a:spcPts val="5550"/>
              </a:lnSpc>
            </a:pPr>
            <a:r>
              <a:rPr lang="en-US" sz="3965">
                <a:solidFill>
                  <a:srgbClr val="000000"/>
                </a:solidFill>
                <a:latin typeface="Times New Roman Bold" panose="02030802070405020303"/>
              </a:rPr>
              <a:t>1.Lý do chọn đề tài:</a:t>
            </a:r>
            <a:endParaRPr lang="en-US" sz="3965">
              <a:solidFill>
                <a:srgbClr val="000000"/>
              </a:solidFill>
              <a:latin typeface="Times New Roman Bold" panose="02030802070405020303"/>
            </a:endParaRPr>
          </a:p>
          <a:p>
            <a:pPr>
              <a:lnSpc>
                <a:spcPts val="5550"/>
              </a:lnSpc>
            </a:pPr>
            <a:r>
              <a:rPr lang="en-US" sz="3965">
                <a:solidFill>
                  <a:srgbClr val="000000"/>
                </a:solidFill>
                <a:latin typeface="Times New Roman" panose="02020603050405020304"/>
              </a:rPr>
              <a:t> - Ngày nay, việc ứng dụng UX/UI vào thiết kế và phát triển ứng dụng đã trở nên </a:t>
            </a:r>
            <a:r>
              <a:rPr lang="en-US" sz="3965">
                <a:solidFill>
                  <a:srgbClr val="000000"/>
                </a:solidFill>
                <a:latin typeface="Times New Roman" panose="02020603050405020304"/>
              </a:rPr>
              <a:t>rất phổ biến và rất cần thiết.</a:t>
            </a:r>
            <a:endParaRPr lang="en-US" sz="3965">
              <a:solidFill>
                <a:srgbClr val="000000"/>
              </a:solidFill>
              <a:latin typeface="Times New Roman" panose="02020603050405020304"/>
            </a:endParaRPr>
          </a:p>
          <a:p>
            <a:pPr>
              <a:lnSpc>
                <a:spcPts val="5550"/>
              </a:lnSpc>
            </a:pPr>
          </a:p>
          <a:p>
            <a:pPr>
              <a:lnSpc>
                <a:spcPts val="5550"/>
              </a:lnSpc>
            </a:pPr>
            <a:r>
              <a:rPr lang="en-US" sz="3965">
                <a:solidFill>
                  <a:srgbClr val="000000"/>
                </a:solidFill>
                <a:latin typeface="Times New Roman Bold" panose="02030802070405020303"/>
              </a:rPr>
              <a:t>2.Mục đích:</a:t>
            </a:r>
            <a:r>
              <a:rPr lang="en-US" sz="3965">
                <a:solidFill>
                  <a:srgbClr val="000000"/>
                </a:solidFill>
                <a:latin typeface="Times New Roman" panose="02020603050405020304"/>
              </a:rPr>
              <a:t> Hiểu được UX/UI trong thiết kế giao diện.</a:t>
            </a:r>
            <a:endParaRPr lang="en-US" sz="3965">
              <a:solidFill>
                <a:srgbClr val="000000"/>
              </a:solidFill>
              <a:latin typeface="Times New Roman" panose="02020603050405020304"/>
            </a:endParaRPr>
          </a:p>
          <a:p>
            <a:pPr>
              <a:lnSpc>
                <a:spcPts val="5550"/>
              </a:lnSpc>
            </a:pPr>
          </a:p>
          <a:p>
            <a:pPr>
              <a:lnSpc>
                <a:spcPts val="5550"/>
              </a:lnSpc>
            </a:pPr>
            <a:r>
              <a:rPr lang="en-US" sz="3965">
                <a:solidFill>
                  <a:srgbClr val="000000"/>
                </a:solidFill>
                <a:latin typeface="Times New Roman Bold" panose="02030802070405020303"/>
              </a:rPr>
              <a:t>3. Đối tượng nghiên cứu:</a:t>
            </a:r>
            <a:r>
              <a:rPr lang="en-US" sz="3965">
                <a:solidFill>
                  <a:srgbClr val="000000"/>
                </a:solidFill>
                <a:latin typeface="Times New Roman" panose="02020603050405020304"/>
              </a:rPr>
              <a:t> các khái  niệm UX/UI và bộ dụng cụ Figma.</a:t>
            </a:r>
            <a:endParaRPr lang="en-US" sz="3965">
              <a:solidFill>
                <a:srgbClr val="000000"/>
              </a:solidFill>
              <a:latin typeface="Times New Roman" panose="02020603050405020304"/>
            </a:endParaRPr>
          </a:p>
          <a:p>
            <a:pPr algn="ctr">
              <a:lnSpc>
                <a:spcPts val="11990"/>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EB1DB"/>
        </a:solidFill>
        <a:effectLst/>
      </p:bgPr>
    </p:bg>
    <p:spTree>
      <p:nvGrpSpPr>
        <p:cNvPr id="1" name=""/>
        <p:cNvGrpSpPr/>
        <p:nvPr/>
      </p:nvGrpSpPr>
      <p:grpSpPr>
        <a:xfrm>
          <a:off x="0" y="0"/>
          <a:ext cx="0" cy="0"/>
          <a:chOff x="0" y="0"/>
          <a:chExt cx="0" cy="0"/>
        </a:xfrm>
      </p:grpSpPr>
      <p:grpSp>
        <p:nvGrpSpPr>
          <p:cNvPr id="2" name="Group 2"/>
          <p:cNvGrpSpPr/>
          <p:nvPr/>
        </p:nvGrpSpPr>
        <p:grpSpPr>
          <a:xfrm rot="0">
            <a:off x="15296299" y="8863445"/>
            <a:ext cx="1200806" cy="394855"/>
            <a:chOff x="0" y="0"/>
            <a:chExt cx="1305437" cy="429260"/>
          </a:xfrm>
        </p:grpSpPr>
        <p:sp>
          <p:nvSpPr>
            <p:cNvPr id="3" name="Freeform 3"/>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C2C2C"/>
            </a:solidFill>
          </p:spPr>
        </p:sp>
      </p:grpSp>
      <p:grpSp>
        <p:nvGrpSpPr>
          <p:cNvPr id="4" name="Group 4"/>
          <p:cNvGrpSpPr/>
          <p:nvPr/>
        </p:nvGrpSpPr>
        <p:grpSpPr>
          <a:xfrm rot="0">
            <a:off x="12394528" y="-2671450"/>
            <a:ext cx="14349450" cy="143494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EFF4"/>
            </a:solidFill>
          </p:spPr>
        </p:sp>
      </p:grpSp>
      <p:grpSp>
        <p:nvGrpSpPr>
          <p:cNvPr id="6" name="Group 6"/>
          <p:cNvGrpSpPr/>
          <p:nvPr/>
        </p:nvGrpSpPr>
        <p:grpSpPr>
          <a:xfrm rot="0">
            <a:off x="16497105" y="9559766"/>
            <a:ext cx="1200806" cy="394855"/>
            <a:chOff x="0" y="0"/>
            <a:chExt cx="1305437" cy="429260"/>
          </a:xfrm>
        </p:grpSpPr>
        <p:sp>
          <p:nvSpPr>
            <p:cNvPr id="7" name="Freeform 7"/>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8" name="Group 8"/>
          <p:cNvGrpSpPr/>
          <p:nvPr/>
        </p:nvGrpSpPr>
        <p:grpSpPr>
          <a:xfrm rot="0">
            <a:off x="1028700" y="351036"/>
            <a:ext cx="9581269" cy="1355328"/>
            <a:chOff x="0" y="0"/>
            <a:chExt cx="2523462" cy="356959"/>
          </a:xfrm>
        </p:grpSpPr>
        <p:sp>
          <p:nvSpPr>
            <p:cNvPr id="9" name="Freeform 9"/>
            <p:cNvSpPr/>
            <p:nvPr/>
          </p:nvSpPr>
          <p:spPr>
            <a:xfrm>
              <a:off x="0" y="0"/>
              <a:ext cx="2523462" cy="356959"/>
            </a:xfrm>
            <a:custGeom>
              <a:avLst/>
              <a:gdLst/>
              <a:ahLst/>
              <a:cxnLst/>
              <a:rect l="l" t="t" r="r" b="b"/>
              <a:pathLst>
                <a:path w="2523462" h="356959">
                  <a:moveTo>
                    <a:pt x="0" y="0"/>
                  </a:moveTo>
                  <a:lnTo>
                    <a:pt x="2320262" y="0"/>
                  </a:lnTo>
                  <a:lnTo>
                    <a:pt x="2523462" y="178479"/>
                  </a:lnTo>
                  <a:lnTo>
                    <a:pt x="2320262" y="356959"/>
                  </a:lnTo>
                  <a:lnTo>
                    <a:pt x="0" y="356959"/>
                  </a:lnTo>
                  <a:lnTo>
                    <a:pt x="203200" y="178479"/>
                  </a:lnTo>
                  <a:lnTo>
                    <a:pt x="0" y="0"/>
                  </a:lnTo>
                  <a:close/>
                </a:path>
              </a:pathLst>
            </a:custGeom>
            <a:solidFill>
              <a:srgbClr val="DBEFF4"/>
            </a:solidFill>
          </p:spPr>
        </p:sp>
        <p:sp>
          <p:nvSpPr>
            <p:cNvPr id="10" name="TextBox 10"/>
            <p:cNvSpPr txBox="1"/>
            <p:nvPr/>
          </p:nvSpPr>
          <p:spPr>
            <a:xfrm>
              <a:off x="177800" y="-152400"/>
              <a:ext cx="2269462" cy="509359"/>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1: TỔNG QUAN </a:t>
              </a:r>
              <a:endParaRPr lang="en-US" sz="4000">
                <a:solidFill>
                  <a:srgbClr val="000000"/>
                </a:solidFill>
                <a:latin typeface="Times New Roman Bold" panose="02030802070405020303"/>
              </a:endParaRPr>
            </a:p>
          </p:txBody>
        </p:sp>
      </p:grpSp>
      <p:grpSp>
        <p:nvGrpSpPr>
          <p:cNvPr id="11" name="Group 11"/>
          <p:cNvGrpSpPr/>
          <p:nvPr/>
        </p:nvGrpSpPr>
        <p:grpSpPr>
          <a:xfrm rot="0">
            <a:off x="1132410" y="2662571"/>
            <a:ext cx="5263671" cy="1205151"/>
            <a:chOff x="0" y="0"/>
            <a:chExt cx="1386317" cy="317406"/>
          </a:xfrm>
        </p:grpSpPr>
        <p:sp>
          <p:nvSpPr>
            <p:cNvPr id="12" name="Freeform 12"/>
            <p:cNvSpPr/>
            <p:nvPr/>
          </p:nvSpPr>
          <p:spPr>
            <a:xfrm>
              <a:off x="0" y="0"/>
              <a:ext cx="1386317" cy="317406"/>
            </a:xfrm>
            <a:custGeom>
              <a:avLst/>
              <a:gdLst/>
              <a:ahLst/>
              <a:cxnLst/>
              <a:rect l="l" t="t" r="r" b="b"/>
              <a:pathLst>
                <a:path w="1386317" h="317406">
                  <a:moveTo>
                    <a:pt x="75012" y="0"/>
                  </a:moveTo>
                  <a:lnTo>
                    <a:pt x="1311305" y="0"/>
                  </a:lnTo>
                  <a:cubicBezTo>
                    <a:pt x="1331199" y="0"/>
                    <a:pt x="1350279" y="7903"/>
                    <a:pt x="1364346" y="21970"/>
                  </a:cubicBezTo>
                  <a:cubicBezTo>
                    <a:pt x="1378414" y="36038"/>
                    <a:pt x="1386317" y="55117"/>
                    <a:pt x="1386317" y="75012"/>
                  </a:cubicBezTo>
                  <a:lnTo>
                    <a:pt x="1386317" y="242394"/>
                  </a:lnTo>
                  <a:cubicBezTo>
                    <a:pt x="1386317" y="283822"/>
                    <a:pt x="1352733" y="317406"/>
                    <a:pt x="1311305" y="317406"/>
                  </a:cubicBezTo>
                  <a:lnTo>
                    <a:pt x="75012" y="317406"/>
                  </a:lnTo>
                  <a:cubicBezTo>
                    <a:pt x="33584" y="317406"/>
                    <a:pt x="0" y="283822"/>
                    <a:pt x="0" y="242394"/>
                  </a:cubicBezTo>
                  <a:lnTo>
                    <a:pt x="0" y="75012"/>
                  </a:lnTo>
                  <a:cubicBezTo>
                    <a:pt x="0" y="33584"/>
                    <a:pt x="33584" y="0"/>
                    <a:pt x="75012" y="0"/>
                  </a:cubicBezTo>
                  <a:close/>
                </a:path>
              </a:pathLst>
            </a:custGeom>
            <a:solidFill>
              <a:srgbClr val="BEE6DC"/>
            </a:solidFill>
          </p:spPr>
        </p:sp>
        <p:sp>
          <p:nvSpPr>
            <p:cNvPr id="13" name="TextBox 13"/>
            <p:cNvSpPr txBox="1"/>
            <p:nvPr/>
          </p:nvSpPr>
          <p:spPr>
            <a:xfrm>
              <a:off x="0" y="-28575"/>
              <a:ext cx="1386317" cy="345981"/>
            </a:xfrm>
            <a:prstGeom prst="rect">
              <a:avLst/>
            </a:prstGeom>
          </p:spPr>
          <p:txBody>
            <a:bodyPr lIns="50800" tIns="50800" rIns="50800" bIns="50800" rtlCol="0" anchor="ctr"/>
            <a:lstStyle/>
            <a:p>
              <a:pPr algn="ctr">
                <a:lnSpc>
                  <a:spcPts val="1960"/>
                </a:lnSpc>
              </a:pPr>
            </a:p>
          </p:txBody>
        </p:sp>
      </p:grpSp>
      <p:grpSp>
        <p:nvGrpSpPr>
          <p:cNvPr id="14" name="Group 14"/>
          <p:cNvGrpSpPr/>
          <p:nvPr/>
        </p:nvGrpSpPr>
        <p:grpSpPr>
          <a:xfrm rot="0">
            <a:off x="360885" y="2500646"/>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16" name="TextBox 16"/>
            <p:cNvSpPr txBox="1"/>
            <p:nvPr/>
          </p:nvSpPr>
          <p:spPr>
            <a:xfrm>
              <a:off x="76200" y="-142875"/>
              <a:ext cx="660400" cy="879475"/>
            </a:xfrm>
            <a:prstGeom prst="rect">
              <a:avLst/>
            </a:prstGeom>
          </p:spPr>
          <p:txBody>
            <a:bodyPr lIns="50800" tIns="50800" rIns="50800" bIns="50800" rtlCol="0" anchor="ctr"/>
            <a:lstStyle/>
            <a:p>
              <a:pPr algn="ctr">
                <a:lnSpc>
                  <a:spcPts val="7980"/>
                </a:lnSpc>
              </a:pPr>
              <a:r>
                <a:rPr lang="en-US" sz="5700">
                  <a:solidFill>
                    <a:srgbClr val="000000"/>
                  </a:solidFill>
                  <a:latin typeface="Times New Roman Bold" panose="02030802070405020303"/>
                </a:rPr>
                <a:t>1</a:t>
              </a:r>
              <a:endParaRPr lang="en-US" sz="5700">
                <a:solidFill>
                  <a:srgbClr val="000000"/>
                </a:solidFill>
                <a:latin typeface="Times New Roman Bold" panose="02030802070405020303"/>
              </a:endParaRPr>
            </a:p>
          </p:txBody>
        </p:sp>
      </p:grpSp>
      <p:grpSp>
        <p:nvGrpSpPr>
          <p:cNvPr id="17" name="Group 17"/>
          <p:cNvGrpSpPr/>
          <p:nvPr/>
        </p:nvGrpSpPr>
        <p:grpSpPr>
          <a:xfrm rot="0">
            <a:off x="953816" y="7772544"/>
            <a:ext cx="5442265" cy="1205151"/>
            <a:chOff x="0" y="0"/>
            <a:chExt cx="1433354" cy="317406"/>
          </a:xfrm>
        </p:grpSpPr>
        <p:sp>
          <p:nvSpPr>
            <p:cNvPr id="18" name="Freeform 18"/>
            <p:cNvSpPr/>
            <p:nvPr/>
          </p:nvSpPr>
          <p:spPr>
            <a:xfrm>
              <a:off x="0" y="0"/>
              <a:ext cx="1433354" cy="317406"/>
            </a:xfrm>
            <a:custGeom>
              <a:avLst/>
              <a:gdLst/>
              <a:ahLst/>
              <a:cxnLst/>
              <a:rect l="l" t="t" r="r" b="b"/>
              <a:pathLst>
                <a:path w="1433354" h="317406">
                  <a:moveTo>
                    <a:pt x="72550" y="0"/>
                  </a:moveTo>
                  <a:lnTo>
                    <a:pt x="1360803" y="0"/>
                  </a:lnTo>
                  <a:cubicBezTo>
                    <a:pt x="1400872" y="0"/>
                    <a:pt x="1433354" y="32482"/>
                    <a:pt x="1433354" y="72550"/>
                  </a:cubicBezTo>
                  <a:lnTo>
                    <a:pt x="1433354" y="244856"/>
                  </a:lnTo>
                  <a:cubicBezTo>
                    <a:pt x="1433354" y="284924"/>
                    <a:pt x="1400872" y="317406"/>
                    <a:pt x="1360803" y="317406"/>
                  </a:cubicBezTo>
                  <a:lnTo>
                    <a:pt x="72550" y="317406"/>
                  </a:lnTo>
                  <a:cubicBezTo>
                    <a:pt x="32482" y="317406"/>
                    <a:pt x="0" y="284924"/>
                    <a:pt x="0" y="244856"/>
                  </a:cubicBezTo>
                  <a:lnTo>
                    <a:pt x="0" y="72550"/>
                  </a:lnTo>
                  <a:cubicBezTo>
                    <a:pt x="0" y="32482"/>
                    <a:pt x="32482" y="0"/>
                    <a:pt x="72550" y="0"/>
                  </a:cubicBezTo>
                  <a:close/>
                </a:path>
              </a:pathLst>
            </a:custGeom>
            <a:solidFill>
              <a:srgbClr val="BEE6DC"/>
            </a:solidFill>
          </p:spPr>
        </p:sp>
        <p:sp>
          <p:nvSpPr>
            <p:cNvPr id="19" name="TextBox 19"/>
            <p:cNvSpPr txBox="1"/>
            <p:nvPr/>
          </p:nvSpPr>
          <p:spPr>
            <a:xfrm>
              <a:off x="0" y="-28575"/>
              <a:ext cx="1433354" cy="345981"/>
            </a:xfrm>
            <a:prstGeom prst="rect">
              <a:avLst/>
            </a:prstGeom>
          </p:spPr>
          <p:txBody>
            <a:bodyPr lIns="50800" tIns="50800" rIns="50800" bIns="50800" rtlCol="0" anchor="ctr"/>
            <a:lstStyle/>
            <a:p>
              <a:pPr algn="ctr">
                <a:lnSpc>
                  <a:spcPts val="1960"/>
                </a:lnSpc>
              </a:pPr>
            </a:p>
          </p:txBody>
        </p:sp>
      </p:grpSp>
      <p:grpSp>
        <p:nvGrpSpPr>
          <p:cNvPr id="20" name="Group 20"/>
          <p:cNvGrpSpPr/>
          <p:nvPr/>
        </p:nvGrpSpPr>
        <p:grpSpPr>
          <a:xfrm rot="0">
            <a:off x="360885" y="7603595"/>
            <a:ext cx="1543050" cy="15430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22" name="TextBox 22"/>
            <p:cNvSpPr txBox="1"/>
            <p:nvPr/>
          </p:nvSpPr>
          <p:spPr>
            <a:xfrm>
              <a:off x="76200" y="-142875"/>
              <a:ext cx="660400" cy="879475"/>
            </a:xfrm>
            <a:prstGeom prst="rect">
              <a:avLst/>
            </a:prstGeom>
          </p:spPr>
          <p:txBody>
            <a:bodyPr lIns="50800" tIns="50800" rIns="50800" bIns="50800" rtlCol="0" anchor="ctr"/>
            <a:lstStyle/>
            <a:p>
              <a:pPr algn="ctr">
                <a:lnSpc>
                  <a:spcPts val="7980"/>
                </a:lnSpc>
              </a:pPr>
              <a:r>
                <a:rPr lang="en-US" sz="5700">
                  <a:solidFill>
                    <a:srgbClr val="000000"/>
                  </a:solidFill>
                  <a:latin typeface="Times New Roman Bold" panose="02030802070405020303"/>
                </a:rPr>
                <a:t>2</a:t>
              </a:r>
              <a:endParaRPr lang="en-US" sz="5700">
                <a:solidFill>
                  <a:srgbClr val="000000"/>
                </a:solidFill>
                <a:latin typeface="Times New Roman Bold" panose="02030802070405020303"/>
              </a:endParaRPr>
            </a:p>
          </p:txBody>
        </p:sp>
      </p:grpSp>
      <p:sp>
        <p:nvSpPr>
          <p:cNvPr id="23" name="Freeform 23"/>
          <p:cNvSpPr/>
          <p:nvPr/>
        </p:nvSpPr>
        <p:spPr>
          <a:xfrm>
            <a:off x="13977215" y="4503276"/>
            <a:ext cx="2185030" cy="2057400"/>
          </a:xfrm>
          <a:custGeom>
            <a:avLst/>
            <a:gdLst/>
            <a:ahLst/>
            <a:cxnLst/>
            <a:rect l="l" t="t" r="r" b="b"/>
            <a:pathLst>
              <a:path w="2185030" h="2057400">
                <a:moveTo>
                  <a:pt x="0" y="0"/>
                </a:moveTo>
                <a:lnTo>
                  <a:pt x="2185030" y="0"/>
                </a:lnTo>
                <a:lnTo>
                  <a:pt x="2185030" y="2057400"/>
                </a:lnTo>
                <a:lnTo>
                  <a:pt x="0" y="2057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4" name="Freeform 24"/>
          <p:cNvSpPr/>
          <p:nvPr/>
        </p:nvSpPr>
        <p:spPr>
          <a:xfrm>
            <a:off x="1977797" y="5172647"/>
            <a:ext cx="1697152" cy="2038621"/>
          </a:xfrm>
          <a:custGeom>
            <a:avLst/>
            <a:gdLst/>
            <a:ahLst/>
            <a:cxnLst/>
            <a:rect l="l" t="t" r="r" b="b"/>
            <a:pathLst>
              <a:path w="1697152" h="2038621">
                <a:moveTo>
                  <a:pt x="0" y="0"/>
                </a:moveTo>
                <a:lnTo>
                  <a:pt x="1697152" y="0"/>
                </a:lnTo>
                <a:lnTo>
                  <a:pt x="1697152" y="2038621"/>
                </a:lnTo>
                <a:lnTo>
                  <a:pt x="0" y="20386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1398245" y="2866723"/>
            <a:ext cx="5263671" cy="706120"/>
          </a:xfrm>
          <a:prstGeom prst="rect">
            <a:avLst/>
          </a:prstGeom>
        </p:spPr>
        <p:txBody>
          <a:bodyPr lIns="0" tIns="0" rIns="0" bIns="0" rtlCol="0" anchor="t">
            <a:spAutoFit/>
          </a:bodyPr>
          <a:lstStyle/>
          <a:p>
            <a:pPr algn="ctr">
              <a:lnSpc>
                <a:spcPts val="5180"/>
              </a:lnSpc>
            </a:pPr>
            <a:r>
              <a:rPr lang="en-US" sz="3700">
                <a:solidFill>
                  <a:srgbClr val="000000"/>
                </a:solidFill>
                <a:latin typeface="Times New Roman Bold" panose="02030802070405020303"/>
              </a:rPr>
              <a:t>Vấn đề nghiên cứu</a:t>
            </a:r>
            <a:endParaRPr lang="en-US" sz="3700">
              <a:solidFill>
                <a:srgbClr val="000000"/>
              </a:solidFill>
              <a:latin typeface="Times New Roman Bold" panose="02030802070405020303"/>
            </a:endParaRPr>
          </a:p>
        </p:txBody>
      </p:sp>
      <p:sp>
        <p:nvSpPr>
          <p:cNvPr id="26" name="TextBox 26"/>
          <p:cNvSpPr txBox="1"/>
          <p:nvPr/>
        </p:nvSpPr>
        <p:spPr>
          <a:xfrm>
            <a:off x="6661917" y="2606056"/>
            <a:ext cx="8738093" cy="1389380"/>
          </a:xfrm>
          <a:prstGeom prst="rect">
            <a:avLst/>
          </a:prstGeom>
        </p:spPr>
        <p:txBody>
          <a:bodyPr lIns="0" tIns="0" rIns="0" bIns="0" rtlCol="0" anchor="t">
            <a:spAutoFit/>
          </a:bodyPr>
          <a:lstStyle/>
          <a:p>
            <a:pPr marL="820420" lvl="1" indent="-410210" algn="just">
              <a:lnSpc>
                <a:spcPts val="5320"/>
              </a:lnSpc>
              <a:buFont typeface="Arial" panose="020B0604020202020204"/>
              <a:buChar char="•"/>
            </a:pPr>
            <a:r>
              <a:rPr lang="en-US" sz="3800">
                <a:solidFill>
                  <a:srgbClr val="000000"/>
                </a:solidFill>
                <a:latin typeface="Times New Roman" panose="02020603050405020304"/>
              </a:rPr>
              <a:t>Do công nghệ đang phát triển.</a:t>
            </a:r>
            <a:endParaRPr lang="en-US" sz="3800">
              <a:solidFill>
                <a:srgbClr val="000000"/>
              </a:solidFill>
              <a:latin typeface="Times New Roman" panose="02020603050405020304"/>
            </a:endParaRPr>
          </a:p>
          <a:p>
            <a:pPr marL="820420" lvl="1" indent="-410210" algn="just">
              <a:lnSpc>
                <a:spcPts val="5320"/>
              </a:lnSpc>
              <a:buFont typeface="Arial" panose="020B0604020202020204"/>
              <a:buChar char="•"/>
            </a:pPr>
            <a:r>
              <a:rPr lang="en-US" sz="3800">
                <a:solidFill>
                  <a:srgbClr val="000000"/>
                </a:solidFill>
                <a:latin typeface="Times New Roman" panose="02020603050405020304"/>
              </a:rPr>
              <a:t> Chú trong về giao diện người dùng.</a:t>
            </a:r>
            <a:endParaRPr lang="en-US" sz="3800">
              <a:solidFill>
                <a:srgbClr val="000000"/>
              </a:solidFill>
              <a:latin typeface="Times New Roman" panose="02020603050405020304"/>
            </a:endParaRPr>
          </a:p>
        </p:txBody>
      </p:sp>
      <p:sp>
        <p:nvSpPr>
          <p:cNvPr id="27" name="TextBox 27"/>
          <p:cNvSpPr txBox="1"/>
          <p:nvPr/>
        </p:nvSpPr>
        <p:spPr>
          <a:xfrm>
            <a:off x="2033204" y="8006780"/>
            <a:ext cx="4127103" cy="706120"/>
          </a:xfrm>
          <a:prstGeom prst="rect">
            <a:avLst/>
          </a:prstGeom>
        </p:spPr>
        <p:txBody>
          <a:bodyPr lIns="0" tIns="0" rIns="0" bIns="0" rtlCol="0" anchor="t">
            <a:spAutoFit/>
          </a:bodyPr>
          <a:lstStyle/>
          <a:p>
            <a:pPr algn="ctr">
              <a:lnSpc>
                <a:spcPts val="5180"/>
              </a:lnSpc>
            </a:pPr>
            <a:r>
              <a:rPr lang="en-US" sz="3700">
                <a:solidFill>
                  <a:srgbClr val="000000"/>
                </a:solidFill>
                <a:latin typeface="Times New Roman Bold" panose="02030802070405020303"/>
              </a:rPr>
              <a:t>Mục tiêu nghiên cứu</a:t>
            </a:r>
            <a:endParaRPr lang="en-US" sz="3700">
              <a:solidFill>
                <a:srgbClr val="000000"/>
              </a:solidFill>
              <a:latin typeface="Times New Roman Bold" panose="02030802070405020303"/>
            </a:endParaRPr>
          </a:p>
        </p:txBody>
      </p:sp>
      <p:sp>
        <p:nvSpPr>
          <p:cNvPr id="28" name="TextBox 28"/>
          <p:cNvSpPr txBox="1"/>
          <p:nvPr/>
        </p:nvSpPr>
        <p:spPr>
          <a:xfrm>
            <a:off x="6861942" y="7588315"/>
            <a:ext cx="11065173" cy="1389380"/>
          </a:xfrm>
          <a:prstGeom prst="rect">
            <a:avLst/>
          </a:prstGeom>
        </p:spPr>
        <p:txBody>
          <a:bodyPr lIns="0" tIns="0" rIns="0" bIns="0" rtlCol="0" anchor="t">
            <a:spAutoFit/>
          </a:bodyPr>
          <a:lstStyle/>
          <a:p>
            <a:pPr marL="820420" lvl="1" indent="-410210">
              <a:lnSpc>
                <a:spcPts val="5320"/>
              </a:lnSpc>
              <a:buFont typeface="Arial" panose="020B0604020202020204"/>
              <a:buChar char="•"/>
            </a:pPr>
            <a:r>
              <a:rPr lang="en-US" sz="3800">
                <a:solidFill>
                  <a:srgbClr val="000000"/>
                </a:solidFill>
                <a:latin typeface="Times New Roman" panose="02020603050405020304"/>
              </a:rPr>
              <a:t>Tìm hiểu về  Figma Mockup.</a:t>
            </a:r>
            <a:endParaRPr lang="en-US" sz="3800">
              <a:solidFill>
                <a:srgbClr val="000000"/>
              </a:solidFill>
              <a:latin typeface="Times New Roman" panose="02020603050405020304"/>
            </a:endParaRPr>
          </a:p>
          <a:p>
            <a:pPr marL="820420" lvl="1" indent="-410210">
              <a:lnSpc>
                <a:spcPts val="5320"/>
              </a:lnSpc>
              <a:buFont typeface="Arial" panose="020B0604020202020204"/>
              <a:buChar char="•"/>
            </a:pPr>
            <a:r>
              <a:rPr lang="en-US" sz="3800">
                <a:solidFill>
                  <a:srgbClr val="000000"/>
                </a:solidFill>
                <a:latin typeface="Times New Roman" panose="02020603050405020304"/>
              </a:rPr>
              <a:t>Xây dựng website bán hàng trên công cụ Figma.  </a:t>
            </a:r>
            <a:endParaRPr lang="en-US" sz="3800">
              <a:solidFill>
                <a:srgbClr val="000000"/>
              </a:solidFill>
              <a:latin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EFF4"/>
        </a:solidFill>
        <a:effectLst/>
      </p:bgPr>
    </p:bg>
    <p:spTree>
      <p:nvGrpSpPr>
        <p:cNvPr id="1" name=""/>
        <p:cNvGrpSpPr/>
        <p:nvPr/>
      </p:nvGrpSpPr>
      <p:grpSpPr>
        <a:xfrm>
          <a:off x="0" y="0"/>
          <a:ext cx="0" cy="0"/>
          <a:chOff x="0" y="0"/>
          <a:chExt cx="0" cy="0"/>
        </a:xfrm>
      </p:grpSpPr>
      <p:grpSp>
        <p:nvGrpSpPr>
          <p:cNvPr id="2" name="Group 2"/>
          <p:cNvGrpSpPr/>
          <p:nvPr/>
        </p:nvGrpSpPr>
        <p:grpSpPr>
          <a:xfrm rot="0">
            <a:off x="11823978" y="-1672777"/>
            <a:ext cx="14349450" cy="143494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6058494" y="9522041"/>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6" name="Group 6"/>
          <p:cNvGrpSpPr/>
          <p:nvPr/>
        </p:nvGrpSpPr>
        <p:grpSpPr>
          <a:xfrm rot="0">
            <a:off x="1028700" y="257175"/>
            <a:ext cx="8828642" cy="1543050"/>
            <a:chOff x="0" y="0"/>
            <a:chExt cx="2325239" cy="406400"/>
          </a:xfrm>
        </p:grpSpPr>
        <p:sp>
          <p:nvSpPr>
            <p:cNvPr id="7" name="Freeform 7"/>
            <p:cNvSpPr/>
            <p:nvPr/>
          </p:nvSpPr>
          <p:spPr>
            <a:xfrm>
              <a:off x="0" y="0"/>
              <a:ext cx="2325239" cy="406400"/>
            </a:xfrm>
            <a:custGeom>
              <a:avLst/>
              <a:gdLst/>
              <a:ahLst/>
              <a:cxnLst/>
              <a:rect l="l" t="t" r="r" b="b"/>
              <a:pathLst>
                <a:path w="2325239" h="406400">
                  <a:moveTo>
                    <a:pt x="0" y="0"/>
                  </a:moveTo>
                  <a:lnTo>
                    <a:pt x="2122039" y="0"/>
                  </a:lnTo>
                  <a:lnTo>
                    <a:pt x="2325239" y="203200"/>
                  </a:lnTo>
                  <a:lnTo>
                    <a:pt x="2122039" y="406400"/>
                  </a:lnTo>
                  <a:lnTo>
                    <a:pt x="0" y="406400"/>
                  </a:lnTo>
                  <a:lnTo>
                    <a:pt x="203200" y="203200"/>
                  </a:lnTo>
                  <a:lnTo>
                    <a:pt x="0" y="0"/>
                  </a:lnTo>
                  <a:close/>
                </a:path>
              </a:pathLst>
            </a:custGeom>
            <a:solidFill>
              <a:srgbClr val="7EB1DB"/>
            </a:solidFill>
          </p:spPr>
        </p:sp>
        <p:sp>
          <p:nvSpPr>
            <p:cNvPr id="8" name="TextBox 8"/>
            <p:cNvSpPr txBox="1"/>
            <p:nvPr/>
          </p:nvSpPr>
          <p:spPr>
            <a:xfrm>
              <a:off x="177800" y="-152400"/>
              <a:ext cx="2071239" cy="558800"/>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2: CƠ SỞ LÝ THUYẾT</a:t>
              </a:r>
              <a:endParaRPr lang="en-US" sz="4000">
                <a:solidFill>
                  <a:srgbClr val="000000"/>
                </a:solidFill>
                <a:latin typeface="Times New Roman Bold" panose="02030802070405020303"/>
              </a:endParaRPr>
            </a:p>
          </p:txBody>
        </p:sp>
      </p:grpSp>
      <p:sp>
        <p:nvSpPr>
          <p:cNvPr id="9" name="Freeform 9"/>
          <p:cNvSpPr/>
          <p:nvPr/>
        </p:nvSpPr>
        <p:spPr>
          <a:xfrm>
            <a:off x="1781621" y="7062837"/>
            <a:ext cx="1931094" cy="1985237"/>
          </a:xfrm>
          <a:custGeom>
            <a:avLst/>
            <a:gdLst/>
            <a:ahLst/>
            <a:cxnLst/>
            <a:rect l="l" t="t" r="r" b="b"/>
            <a:pathLst>
              <a:path w="1931094" h="1985237">
                <a:moveTo>
                  <a:pt x="0" y="0"/>
                </a:moveTo>
                <a:lnTo>
                  <a:pt x="1931094" y="0"/>
                </a:lnTo>
                <a:lnTo>
                  <a:pt x="1931094" y="1985237"/>
                </a:lnTo>
                <a:lnTo>
                  <a:pt x="0" y="19852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14270830" y="2155030"/>
            <a:ext cx="2988470" cy="2988470"/>
          </a:xfrm>
          <a:custGeom>
            <a:avLst/>
            <a:gdLst/>
            <a:ahLst/>
            <a:cxnLst/>
            <a:rect l="l" t="t" r="r" b="b"/>
            <a:pathLst>
              <a:path w="2988470" h="2988470">
                <a:moveTo>
                  <a:pt x="0" y="0"/>
                </a:moveTo>
                <a:lnTo>
                  <a:pt x="2988470" y="0"/>
                </a:lnTo>
                <a:lnTo>
                  <a:pt x="2988470" y="2988470"/>
                </a:lnTo>
                <a:lnTo>
                  <a:pt x="0" y="298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507704" y="6172200"/>
            <a:ext cx="1544851" cy="1781275"/>
          </a:xfrm>
          <a:custGeom>
            <a:avLst/>
            <a:gdLst/>
            <a:ahLst/>
            <a:cxnLst/>
            <a:rect l="l" t="t" r="r" b="b"/>
            <a:pathLst>
              <a:path w="1544851" h="1781275">
                <a:moveTo>
                  <a:pt x="0" y="0"/>
                </a:moveTo>
                <a:lnTo>
                  <a:pt x="1544851" y="0"/>
                </a:lnTo>
                <a:lnTo>
                  <a:pt x="1544851" y="1781275"/>
                </a:lnTo>
                <a:lnTo>
                  <a:pt x="0" y="17812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712715" y="7953475"/>
            <a:ext cx="1730306" cy="1995112"/>
          </a:xfrm>
          <a:custGeom>
            <a:avLst/>
            <a:gdLst/>
            <a:ahLst/>
            <a:cxnLst/>
            <a:rect l="l" t="t" r="r" b="b"/>
            <a:pathLst>
              <a:path w="1730306" h="1995112">
                <a:moveTo>
                  <a:pt x="0" y="0"/>
                </a:moveTo>
                <a:lnTo>
                  <a:pt x="1730306" y="0"/>
                </a:lnTo>
                <a:lnTo>
                  <a:pt x="1730306" y="1995111"/>
                </a:lnTo>
                <a:lnTo>
                  <a:pt x="0" y="19951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781621" y="2226710"/>
            <a:ext cx="5141714" cy="739139"/>
          </a:xfrm>
          <a:prstGeom prst="rect">
            <a:avLst/>
          </a:prstGeom>
        </p:spPr>
        <p:txBody>
          <a:bodyPr lIns="0" tIns="0" rIns="0" bIns="0" rtlCol="0" anchor="t">
            <a:spAutoFit/>
          </a:bodyPr>
          <a:lstStyle/>
          <a:p>
            <a:pPr algn="ctr">
              <a:lnSpc>
                <a:spcPts val="5460"/>
              </a:lnSpc>
            </a:pPr>
            <a:r>
              <a:rPr lang="en-US" sz="3900">
                <a:solidFill>
                  <a:srgbClr val="000000"/>
                </a:solidFill>
                <a:latin typeface="Times New Roman Bold" panose="02030802070405020303"/>
              </a:rPr>
              <a:t>1.Khái niệm về Font-end</a:t>
            </a:r>
            <a:endParaRPr lang="en-US" sz="3900">
              <a:solidFill>
                <a:srgbClr val="000000"/>
              </a:solidFill>
              <a:latin typeface="Times New Roman Bold" panose="02030802070405020303"/>
            </a:endParaRPr>
          </a:p>
        </p:txBody>
      </p:sp>
      <p:sp>
        <p:nvSpPr>
          <p:cNvPr id="14" name="TextBox 14"/>
          <p:cNvSpPr txBox="1"/>
          <p:nvPr/>
        </p:nvSpPr>
        <p:spPr>
          <a:xfrm>
            <a:off x="1781621" y="3108685"/>
            <a:ext cx="11791216" cy="2833423"/>
          </a:xfrm>
          <a:prstGeom prst="rect">
            <a:avLst/>
          </a:prstGeom>
        </p:spPr>
        <p:txBody>
          <a:bodyPr lIns="0" tIns="0" rIns="0" bIns="0" rtlCol="0" anchor="t">
            <a:spAutoFit/>
          </a:bodyPr>
          <a:lstStyle/>
          <a:p>
            <a:pPr marL="852170" lvl="1" indent="-426085">
              <a:lnSpc>
                <a:spcPts val="5525"/>
              </a:lnSpc>
              <a:buFont typeface="Arial" panose="020B0604020202020204"/>
              <a:buChar char="•"/>
            </a:pPr>
            <a:r>
              <a:rPr lang="en-US" sz="3945">
                <a:solidFill>
                  <a:srgbClr val="000000"/>
                </a:solidFill>
                <a:latin typeface="Times New Roman" panose="02020603050405020304"/>
              </a:rPr>
              <a:t>Front-end, hay còn được gọi là giao diện người dùng, đóng vai trò quan t</a:t>
            </a:r>
            <a:r>
              <a:rPr lang="en-US" sz="3945">
                <a:solidFill>
                  <a:srgbClr val="000000"/>
                </a:solidFill>
                <a:latin typeface="Times New Roman" panose="02020603050405020304"/>
              </a:rPr>
              <a:t>rọng trong việc xây dựng trải nghiệm trực tuyến.</a:t>
            </a:r>
            <a:endParaRPr lang="en-US" sz="3945">
              <a:solidFill>
                <a:srgbClr val="000000"/>
              </a:solidFill>
              <a:latin typeface="Times New Roman" panose="02020603050405020304"/>
            </a:endParaRPr>
          </a:p>
          <a:p>
            <a:pPr>
              <a:lnSpc>
                <a:spcPts val="5525"/>
              </a:lnSpc>
            </a:pPr>
          </a:p>
        </p:txBody>
      </p:sp>
      <p:sp>
        <p:nvSpPr>
          <p:cNvPr id="15" name="TextBox 15"/>
          <p:cNvSpPr txBox="1"/>
          <p:nvPr/>
        </p:nvSpPr>
        <p:spPr>
          <a:xfrm>
            <a:off x="1781621" y="5349549"/>
            <a:ext cx="6868418" cy="739139"/>
          </a:xfrm>
          <a:prstGeom prst="rect">
            <a:avLst/>
          </a:prstGeom>
        </p:spPr>
        <p:txBody>
          <a:bodyPr lIns="0" tIns="0" rIns="0" bIns="0" rtlCol="0" anchor="t">
            <a:spAutoFit/>
          </a:bodyPr>
          <a:lstStyle/>
          <a:p>
            <a:pPr algn="ctr">
              <a:lnSpc>
                <a:spcPts val="5460"/>
              </a:lnSpc>
            </a:pPr>
            <a:r>
              <a:rPr lang="en-US" sz="3900">
                <a:solidFill>
                  <a:srgbClr val="000000"/>
                </a:solidFill>
                <a:latin typeface="Times New Roman Bold" panose="02030802070405020303"/>
              </a:rPr>
              <a:t>2.Các ngôn ngữ Font-end cơ bản</a:t>
            </a:r>
            <a:endParaRPr lang="en-US" sz="3900">
              <a:solidFill>
                <a:srgbClr val="000000"/>
              </a:solidFill>
              <a:latin typeface="Times New Roman Bold" panose="02030802070405020303"/>
            </a:endParaRPr>
          </a:p>
        </p:txBody>
      </p:sp>
      <p:sp>
        <p:nvSpPr>
          <p:cNvPr id="16" name="TextBox 16"/>
          <p:cNvSpPr txBox="1"/>
          <p:nvPr/>
        </p:nvSpPr>
        <p:spPr>
          <a:xfrm>
            <a:off x="6138068" y="6660142"/>
            <a:ext cx="11121232" cy="2138045"/>
          </a:xfrm>
          <a:prstGeom prst="rect">
            <a:avLst/>
          </a:prstGeom>
        </p:spPr>
        <p:txBody>
          <a:bodyPr lIns="0" tIns="0" rIns="0" bIns="0" rtlCol="0" anchor="t">
            <a:spAutoFit/>
          </a:bodyPr>
          <a:lstStyle/>
          <a:p>
            <a:pPr marL="852805" lvl="1" indent="-426720">
              <a:lnSpc>
                <a:spcPts val="5530"/>
              </a:lnSpc>
              <a:buFont typeface="Arial" panose="020B0604020202020204"/>
              <a:buChar char="•"/>
            </a:pPr>
            <a:r>
              <a:rPr lang="en-US" sz="3950">
                <a:solidFill>
                  <a:srgbClr val="000000"/>
                </a:solidFill>
                <a:latin typeface="Times New Roman" panose="02020603050405020304"/>
              </a:rPr>
              <a:t>Trong thiết kế web, Front-end được </a:t>
            </a:r>
            <a:r>
              <a:rPr lang="en-US" sz="3950">
                <a:solidFill>
                  <a:srgbClr val="000000"/>
                </a:solidFill>
                <a:latin typeface="Times New Roman" panose="02020603050405020304"/>
              </a:rPr>
              <a:t>tạo ra bởi </a:t>
            </a:r>
            <a:endParaRPr lang="en-US" sz="3950">
              <a:solidFill>
                <a:srgbClr val="000000"/>
              </a:solidFill>
              <a:latin typeface="Times New Roman" panose="02020603050405020304"/>
            </a:endParaRPr>
          </a:p>
          <a:p>
            <a:pPr algn="ctr">
              <a:lnSpc>
                <a:spcPts val="5530"/>
              </a:lnSpc>
            </a:pPr>
            <a:r>
              <a:rPr lang="en-US" sz="3950">
                <a:solidFill>
                  <a:srgbClr val="000000"/>
                </a:solidFill>
                <a:latin typeface="Times New Roman" panose="02020603050405020304"/>
              </a:rPr>
              <a:t>3 loại ngôn ngữ cơ bản là:HTML, CSS, Javascript.</a:t>
            </a:r>
            <a:endParaRPr lang="en-US" sz="3950">
              <a:solidFill>
                <a:srgbClr val="000000"/>
              </a:solidFill>
              <a:latin typeface="Times New Roman" panose="02020603050405020304"/>
            </a:endParaRPr>
          </a:p>
          <a:p>
            <a:pPr>
              <a:lnSpc>
                <a:spcPts val="5530"/>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EB1DB"/>
        </a:solidFill>
        <a:effectLst/>
      </p:bgPr>
    </p:bg>
    <p:spTree>
      <p:nvGrpSpPr>
        <p:cNvPr id="1" name=""/>
        <p:cNvGrpSpPr/>
        <p:nvPr/>
      </p:nvGrpSpPr>
      <p:grpSpPr>
        <a:xfrm>
          <a:off x="0" y="0"/>
          <a:ext cx="0" cy="0"/>
          <a:chOff x="0" y="0"/>
          <a:chExt cx="0" cy="0"/>
        </a:xfrm>
      </p:grpSpPr>
      <p:grpSp>
        <p:nvGrpSpPr>
          <p:cNvPr id="2" name="Group 2"/>
          <p:cNvGrpSpPr/>
          <p:nvPr/>
        </p:nvGrpSpPr>
        <p:grpSpPr>
          <a:xfrm rot="0">
            <a:off x="12169262" y="-2258462"/>
            <a:ext cx="14349450" cy="143494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BEFF4"/>
            </a:solidFill>
          </p:spPr>
        </p:sp>
      </p:grpSp>
      <p:grpSp>
        <p:nvGrpSpPr>
          <p:cNvPr id="4" name="Group 4"/>
          <p:cNvGrpSpPr/>
          <p:nvPr/>
        </p:nvGrpSpPr>
        <p:grpSpPr>
          <a:xfrm rot="0">
            <a:off x="16058494" y="9522041"/>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6" name="Group 6"/>
          <p:cNvGrpSpPr/>
          <p:nvPr/>
        </p:nvGrpSpPr>
        <p:grpSpPr>
          <a:xfrm rot="0">
            <a:off x="1028700" y="-114459"/>
            <a:ext cx="8828642" cy="2121694"/>
            <a:chOff x="0" y="-97879"/>
            <a:chExt cx="2325239" cy="558800"/>
          </a:xfrm>
        </p:grpSpPr>
        <p:sp>
          <p:nvSpPr>
            <p:cNvPr id="7" name="Freeform 7"/>
            <p:cNvSpPr/>
            <p:nvPr/>
          </p:nvSpPr>
          <p:spPr>
            <a:xfrm>
              <a:off x="0" y="0"/>
              <a:ext cx="2325239" cy="406400"/>
            </a:xfrm>
            <a:custGeom>
              <a:avLst/>
              <a:gdLst/>
              <a:ahLst/>
              <a:cxnLst/>
              <a:rect l="l" t="t" r="r" b="b"/>
              <a:pathLst>
                <a:path w="2325239" h="406400">
                  <a:moveTo>
                    <a:pt x="0" y="0"/>
                  </a:moveTo>
                  <a:lnTo>
                    <a:pt x="2122039" y="0"/>
                  </a:lnTo>
                  <a:lnTo>
                    <a:pt x="2325239" y="203200"/>
                  </a:lnTo>
                  <a:lnTo>
                    <a:pt x="2122039" y="406400"/>
                  </a:lnTo>
                  <a:lnTo>
                    <a:pt x="0" y="406400"/>
                  </a:lnTo>
                  <a:lnTo>
                    <a:pt x="203200" y="203200"/>
                  </a:lnTo>
                  <a:lnTo>
                    <a:pt x="0" y="0"/>
                  </a:lnTo>
                  <a:close/>
                </a:path>
              </a:pathLst>
            </a:custGeom>
            <a:solidFill>
              <a:srgbClr val="DBEFF4"/>
            </a:solidFill>
          </p:spPr>
        </p:sp>
        <p:sp>
          <p:nvSpPr>
            <p:cNvPr id="8" name="TextBox 8"/>
            <p:cNvSpPr txBox="1"/>
            <p:nvPr/>
          </p:nvSpPr>
          <p:spPr>
            <a:xfrm>
              <a:off x="130470" y="-97879"/>
              <a:ext cx="2071239" cy="558800"/>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2: CƠ SỞ LÝ THUYẾT</a:t>
              </a:r>
              <a:endParaRPr lang="en-US" sz="4000">
                <a:solidFill>
                  <a:srgbClr val="000000"/>
                </a:solidFill>
                <a:latin typeface="Times New Roman Bold" panose="02030802070405020303"/>
              </a:endParaRPr>
            </a:p>
          </p:txBody>
        </p:sp>
      </p:grpSp>
      <p:sp>
        <p:nvSpPr>
          <p:cNvPr id="9" name="Freeform 9"/>
          <p:cNvSpPr/>
          <p:nvPr/>
        </p:nvSpPr>
        <p:spPr>
          <a:xfrm>
            <a:off x="13435915" y="2699893"/>
            <a:ext cx="3222982" cy="2443607"/>
          </a:xfrm>
          <a:custGeom>
            <a:avLst/>
            <a:gdLst/>
            <a:ahLst/>
            <a:cxnLst/>
            <a:rect l="l" t="t" r="r" b="b"/>
            <a:pathLst>
              <a:path w="3222982" h="2443607">
                <a:moveTo>
                  <a:pt x="0" y="0"/>
                </a:moveTo>
                <a:lnTo>
                  <a:pt x="3222982" y="0"/>
                </a:lnTo>
                <a:lnTo>
                  <a:pt x="3222982" y="2443607"/>
                </a:lnTo>
                <a:lnTo>
                  <a:pt x="0" y="24436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2450257" y="6768316"/>
            <a:ext cx="2698868" cy="2600727"/>
          </a:xfrm>
          <a:custGeom>
            <a:avLst/>
            <a:gdLst/>
            <a:ahLst/>
            <a:cxnLst/>
            <a:rect l="l" t="t" r="r" b="b"/>
            <a:pathLst>
              <a:path w="2698868" h="2600727">
                <a:moveTo>
                  <a:pt x="0" y="0"/>
                </a:moveTo>
                <a:lnTo>
                  <a:pt x="2698867" y="0"/>
                </a:lnTo>
                <a:lnTo>
                  <a:pt x="2698867" y="2600728"/>
                </a:lnTo>
                <a:lnTo>
                  <a:pt x="0" y="26007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028700" y="2188610"/>
            <a:ext cx="2843113" cy="739139"/>
          </a:xfrm>
          <a:prstGeom prst="rect">
            <a:avLst/>
          </a:prstGeom>
        </p:spPr>
        <p:txBody>
          <a:bodyPr lIns="0" tIns="0" rIns="0" bIns="0" rtlCol="0" anchor="t">
            <a:spAutoFit/>
          </a:bodyPr>
          <a:lstStyle/>
          <a:p>
            <a:pPr algn="ctr">
              <a:lnSpc>
                <a:spcPts val="5460"/>
              </a:lnSpc>
            </a:pPr>
            <a:r>
              <a:rPr lang="en-US" sz="3900">
                <a:solidFill>
                  <a:srgbClr val="000000"/>
                </a:solidFill>
                <a:latin typeface="Times New Roman Bold" panose="02030802070405020303"/>
              </a:rPr>
              <a:t>3.UI/UX là gì</a:t>
            </a:r>
            <a:endParaRPr lang="en-US" sz="3900">
              <a:solidFill>
                <a:srgbClr val="000000"/>
              </a:solidFill>
              <a:latin typeface="Times New Roman Bold" panose="02030802070405020303"/>
            </a:endParaRPr>
          </a:p>
        </p:txBody>
      </p:sp>
      <p:sp>
        <p:nvSpPr>
          <p:cNvPr id="12" name="TextBox 12"/>
          <p:cNvSpPr txBox="1"/>
          <p:nvPr/>
        </p:nvSpPr>
        <p:spPr>
          <a:xfrm>
            <a:off x="1028700" y="3003458"/>
            <a:ext cx="11862195" cy="2833426"/>
          </a:xfrm>
          <a:prstGeom prst="rect">
            <a:avLst/>
          </a:prstGeom>
        </p:spPr>
        <p:txBody>
          <a:bodyPr lIns="0" tIns="0" rIns="0" bIns="0" rtlCol="0" anchor="t">
            <a:spAutoFit/>
          </a:bodyPr>
          <a:lstStyle/>
          <a:p>
            <a:pPr marL="852170" lvl="1" indent="-426085">
              <a:lnSpc>
                <a:spcPts val="5525"/>
              </a:lnSpc>
              <a:buFont typeface="Arial" panose="020B0604020202020204"/>
              <a:buChar char="•"/>
            </a:pPr>
            <a:r>
              <a:rPr lang="en-US" sz="3945">
                <a:solidFill>
                  <a:srgbClr val="000000"/>
                </a:solidFill>
                <a:latin typeface="Times New Roman" panose="02020603050405020304"/>
              </a:rPr>
              <a:t>UI (User Interface) và UX (User Experience)</a:t>
            </a:r>
            <a:endParaRPr lang="en-US" sz="3945">
              <a:solidFill>
                <a:srgbClr val="000000"/>
              </a:solidFill>
              <a:latin typeface="Times New Roman" panose="02020603050405020304"/>
            </a:endParaRPr>
          </a:p>
          <a:p>
            <a:pPr>
              <a:lnSpc>
                <a:spcPts val="5525"/>
              </a:lnSpc>
            </a:pPr>
            <a:r>
              <a:rPr lang="en-US" sz="3945">
                <a:solidFill>
                  <a:srgbClr val="000000"/>
                </a:solidFill>
                <a:latin typeface="Times New Roman" panose="02020603050405020304"/>
              </a:rPr>
              <a:t>là hai khái niệm quan trọng trong </a:t>
            </a:r>
            <a:r>
              <a:rPr lang="en-US" sz="3945">
                <a:solidFill>
                  <a:srgbClr val="000000"/>
                </a:solidFill>
                <a:latin typeface="Times New Roman" panose="02020603050405020304"/>
              </a:rPr>
              <a:t>lĩnh vực thiết kế trải nghiệm người dùng. </a:t>
            </a:r>
            <a:endParaRPr lang="en-US" sz="3945">
              <a:solidFill>
                <a:srgbClr val="000000"/>
              </a:solidFill>
              <a:latin typeface="Times New Roman" panose="02020603050405020304"/>
            </a:endParaRPr>
          </a:p>
          <a:p>
            <a:pPr algn="l">
              <a:lnSpc>
                <a:spcPts val="5525"/>
              </a:lnSpc>
            </a:pPr>
          </a:p>
        </p:txBody>
      </p:sp>
      <p:sp>
        <p:nvSpPr>
          <p:cNvPr id="13" name="TextBox 13"/>
          <p:cNvSpPr txBox="1"/>
          <p:nvPr/>
        </p:nvSpPr>
        <p:spPr>
          <a:xfrm>
            <a:off x="1028700" y="5391114"/>
            <a:ext cx="5745560" cy="739139"/>
          </a:xfrm>
          <a:prstGeom prst="rect">
            <a:avLst/>
          </a:prstGeom>
        </p:spPr>
        <p:txBody>
          <a:bodyPr lIns="0" tIns="0" rIns="0" bIns="0" rtlCol="0" anchor="t">
            <a:spAutoFit/>
          </a:bodyPr>
          <a:lstStyle/>
          <a:p>
            <a:pPr algn="ctr">
              <a:lnSpc>
                <a:spcPts val="5460"/>
              </a:lnSpc>
            </a:pPr>
            <a:r>
              <a:rPr lang="en-US" sz="3900">
                <a:solidFill>
                  <a:srgbClr val="000000"/>
                </a:solidFill>
                <a:latin typeface="Times New Roman Bold" panose="02030802070405020303"/>
              </a:rPr>
              <a:t>4.Một số khái niệm UI/UX</a:t>
            </a:r>
            <a:endParaRPr lang="en-US" sz="3900">
              <a:solidFill>
                <a:srgbClr val="000000"/>
              </a:solidFill>
              <a:latin typeface="Times New Roman Bold" panose="02030802070405020303"/>
            </a:endParaRPr>
          </a:p>
        </p:txBody>
      </p:sp>
      <p:sp>
        <p:nvSpPr>
          <p:cNvPr id="14" name="TextBox 14"/>
          <p:cNvSpPr txBox="1"/>
          <p:nvPr/>
        </p:nvSpPr>
        <p:spPr>
          <a:xfrm>
            <a:off x="5443021" y="6054053"/>
            <a:ext cx="10801143" cy="3406224"/>
          </a:xfrm>
          <a:prstGeom prst="rect">
            <a:avLst/>
          </a:prstGeom>
        </p:spPr>
        <p:txBody>
          <a:bodyPr lIns="0" tIns="0" rIns="0" bIns="0" rtlCol="0" anchor="t">
            <a:spAutoFit/>
          </a:bodyPr>
          <a:lstStyle/>
          <a:p>
            <a:pPr algn="ctr">
              <a:lnSpc>
                <a:spcPts val="5455"/>
              </a:lnSpc>
            </a:pPr>
            <a:r>
              <a:rPr lang="en-US" sz="3895">
                <a:solidFill>
                  <a:srgbClr val="000000"/>
                </a:solidFill>
                <a:latin typeface="Noto Serif Display" panose="02020502080505020204"/>
              </a:rPr>
              <a:t>Các khái niệm cơ bản:</a:t>
            </a:r>
            <a:endParaRPr lang="en-US" sz="3895">
              <a:solidFill>
                <a:srgbClr val="000000"/>
              </a:solidFill>
              <a:latin typeface="Noto Serif Display" panose="02020502080505020204"/>
            </a:endParaRPr>
          </a:p>
          <a:p>
            <a:pPr marL="841375" lvl="1" indent="-420370" algn="just">
              <a:lnSpc>
                <a:spcPts val="5455"/>
              </a:lnSpc>
              <a:buFont typeface="Arial" panose="020B0604020202020204"/>
              <a:buChar char="•"/>
            </a:pPr>
            <a:r>
              <a:rPr lang="en-US" sz="3895">
                <a:solidFill>
                  <a:srgbClr val="000000"/>
                </a:solidFill>
                <a:latin typeface="Times New Roman" panose="02020603050405020304"/>
              </a:rPr>
              <a:t> Breadcrumb                  </a:t>
            </a:r>
            <a:endParaRPr lang="en-US" sz="3895">
              <a:solidFill>
                <a:srgbClr val="000000"/>
              </a:solidFill>
              <a:latin typeface="Times New Roman" panose="02020603050405020304"/>
            </a:endParaRPr>
          </a:p>
          <a:p>
            <a:pPr marL="841375" lvl="1" indent="-420370" algn="just">
              <a:lnSpc>
                <a:spcPts val="5455"/>
              </a:lnSpc>
              <a:buFont typeface="Arial" panose="020B0604020202020204"/>
              <a:buChar char="•"/>
            </a:pPr>
            <a:r>
              <a:rPr lang="en-US" sz="3895">
                <a:solidFill>
                  <a:srgbClr val="000000"/>
                </a:solidFill>
                <a:latin typeface="Times New Roman" panose="02020603050405020304"/>
              </a:rPr>
              <a:t> Prototype</a:t>
            </a:r>
            <a:endParaRPr lang="en-US" sz="3895">
              <a:solidFill>
                <a:srgbClr val="000000"/>
              </a:solidFill>
              <a:latin typeface="Times New Roman" panose="02020603050405020304"/>
            </a:endParaRPr>
          </a:p>
          <a:p>
            <a:pPr marL="841375" lvl="1" indent="-420370" algn="just">
              <a:lnSpc>
                <a:spcPts val="5455"/>
              </a:lnSpc>
              <a:buFont typeface="Arial" panose="020B0604020202020204"/>
              <a:buChar char="•"/>
            </a:pPr>
            <a:r>
              <a:rPr lang="en-US" sz="3895">
                <a:solidFill>
                  <a:srgbClr val="000000"/>
                </a:solidFill>
                <a:latin typeface="Times New Roman" panose="02020603050405020304"/>
              </a:rPr>
              <a:t>Feedback</a:t>
            </a:r>
            <a:endParaRPr lang="en-US" sz="3895">
              <a:solidFill>
                <a:srgbClr val="000000"/>
              </a:solidFill>
              <a:latin typeface="Times New Roman" panose="02020603050405020304"/>
            </a:endParaRPr>
          </a:p>
          <a:p>
            <a:pPr marL="841375" lvl="1" indent="-420370" algn="just">
              <a:lnSpc>
                <a:spcPts val="5455"/>
              </a:lnSpc>
              <a:buFont typeface="Arial" panose="020B0604020202020204"/>
              <a:buChar char="•"/>
            </a:pPr>
            <a:r>
              <a:rPr lang="en-US" sz="3895">
                <a:solidFill>
                  <a:srgbClr val="000000"/>
                </a:solidFill>
                <a:latin typeface="Times New Roman" panose="02020603050405020304"/>
              </a:rPr>
              <a:t>Accessibility</a:t>
            </a:r>
            <a:endParaRPr lang="en-US" sz="3895">
              <a:solidFill>
                <a:srgbClr val="000000"/>
              </a:solidFill>
              <a:latin typeface="Times New Roman" panose="02020603050405020304"/>
            </a:endParaRPr>
          </a:p>
        </p:txBody>
      </p:sp>
      <p:sp>
        <p:nvSpPr>
          <p:cNvPr id="15" name="TextBox 15"/>
          <p:cNvSpPr txBox="1"/>
          <p:nvPr/>
        </p:nvSpPr>
        <p:spPr>
          <a:xfrm>
            <a:off x="10106219" y="7258219"/>
            <a:ext cx="3752552" cy="2110824"/>
          </a:xfrm>
          <a:prstGeom prst="rect">
            <a:avLst/>
          </a:prstGeom>
        </p:spPr>
        <p:txBody>
          <a:bodyPr lIns="0" tIns="0" rIns="0" bIns="0" rtlCol="0" anchor="t">
            <a:spAutoFit/>
          </a:bodyPr>
          <a:lstStyle/>
          <a:p>
            <a:pPr algn="ctr">
              <a:lnSpc>
                <a:spcPts val="5455"/>
              </a:lnSpc>
            </a:pPr>
            <a:r>
              <a:rPr lang="en-US" sz="3895">
                <a:solidFill>
                  <a:srgbClr val="000000"/>
                </a:solidFill>
                <a:latin typeface="Times New Roman" panose="02020603050405020304"/>
              </a:rPr>
              <a:t>5. 60 - 30 - 10 rule</a:t>
            </a:r>
            <a:endParaRPr lang="en-US" sz="3895">
              <a:solidFill>
                <a:srgbClr val="000000"/>
              </a:solidFill>
              <a:latin typeface="Times New Roman" panose="02020603050405020304"/>
            </a:endParaRPr>
          </a:p>
          <a:p>
            <a:pPr>
              <a:lnSpc>
                <a:spcPts val="5455"/>
              </a:lnSpc>
            </a:pPr>
            <a:r>
              <a:rPr lang="en-US" sz="3895">
                <a:solidFill>
                  <a:srgbClr val="000000"/>
                </a:solidFill>
                <a:latin typeface="Times New Roman" panose="02020603050405020304"/>
              </a:rPr>
              <a:t>6.Wireframe</a:t>
            </a:r>
            <a:endParaRPr lang="en-US" sz="3895">
              <a:solidFill>
                <a:srgbClr val="000000"/>
              </a:solidFill>
              <a:latin typeface="Times New Roman" panose="02020603050405020304"/>
            </a:endParaRPr>
          </a:p>
          <a:p>
            <a:pPr algn="just">
              <a:lnSpc>
                <a:spcPts val="5455"/>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4C76"/>
        </a:solidFill>
        <a:effectLst/>
      </p:bgPr>
    </p:bg>
    <p:spTree>
      <p:nvGrpSpPr>
        <p:cNvPr id="1" name=""/>
        <p:cNvGrpSpPr/>
        <p:nvPr/>
      </p:nvGrpSpPr>
      <p:grpSpPr>
        <a:xfrm>
          <a:off x="0" y="0"/>
          <a:ext cx="0" cy="0"/>
          <a:chOff x="0" y="0"/>
          <a:chExt cx="0" cy="0"/>
        </a:xfrm>
      </p:grpSpPr>
      <p:grpSp>
        <p:nvGrpSpPr>
          <p:cNvPr id="2" name="Group 2"/>
          <p:cNvGrpSpPr/>
          <p:nvPr/>
        </p:nvGrpSpPr>
        <p:grpSpPr>
          <a:xfrm rot="0">
            <a:off x="12774239" y="-328805"/>
            <a:ext cx="11545318" cy="115453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6058494" y="9258300"/>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FFFFFE"/>
            </a:solidFill>
          </p:spPr>
        </p:sp>
      </p:grpSp>
      <p:grpSp>
        <p:nvGrpSpPr>
          <p:cNvPr id="6" name="Group 6"/>
          <p:cNvGrpSpPr/>
          <p:nvPr/>
        </p:nvGrpSpPr>
        <p:grpSpPr>
          <a:xfrm rot="0">
            <a:off x="1028700" y="-38260"/>
            <a:ext cx="8828642" cy="2121694"/>
            <a:chOff x="0" y="-77810"/>
            <a:chExt cx="2325239" cy="558800"/>
          </a:xfrm>
        </p:grpSpPr>
        <p:sp>
          <p:nvSpPr>
            <p:cNvPr id="7" name="Freeform 7"/>
            <p:cNvSpPr/>
            <p:nvPr/>
          </p:nvSpPr>
          <p:spPr>
            <a:xfrm>
              <a:off x="0" y="0"/>
              <a:ext cx="2325239" cy="406400"/>
            </a:xfrm>
            <a:custGeom>
              <a:avLst/>
              <a:gdLst/>
              <a:ahLst/>
              <a:cxnLst/>
              <a:rect l="l" t="t" r="r" b="b"/>
              <a:pathLst>
                <a:path w="2325239" h="406400">
                  <a:moveTo>
                    <a:pt x="0" y="0"/>
                  </a:moveTo>
                  <a:lnTo>
                    <a:pt x="2122039" y="0"/>
                  </a:lnTo>
                  <a:lnTo>
                    <a:pt x="2325239" y="203200"/>
                  </a:lnTo>
                  <a:lnTo>
                    <a:pt x="2122039" y="406400"/>
                  </a:lnTo>
                  <a:lnTo>
                    <a:pt x="0" y="406400"/>
                  </a:lnTo>
                  <a:lnTo>
                    <a:pt x="203200" y="203200"/>
                  </a:lnTo>
                  <a:lnTo>
                    <a:pt x="0" y="0"/>
                  </a:lnTo>
                  <a:close/>
                </a:path>
              </a:pathLst>
            </a:custGeom>
            <a:solidFill>
              <a:srgbClr val="DBEFF4"/>
            </a:solidFill>
          </p:spPr>
        </p:sp>
        <p:sp>
          <p:nvSpPr>
            <p:cNvPr id="8" name="TextBox 8"/>
            <p:cNvSpPr txBox="1"/>
            <p:nvPr/>
          </p:nvSpPr>
          <p:spPr>
            <a:xfrm>
              <a:off x="170609" y="-77810"/>
              <a:ext cx="2071239" cy="558800"/>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2: CƠ SỞ LÝ THUYẾT</a:t>
              </a:r>
              <a:endParaRPr lang="en-US" sz="4000">
                <a:solidFill>
                  <a:srgbClr val="000000"/>
                </a:solidFill>
                <a:latin typeface="Times New Roman Bold" panose="02030802070405020303"/>
              </a:endParaRPr>
            </a:p>
          </p:txBody>
        </p:sp>
      </p:grpSp>
      <p:sp>
        <p:nvSpPr>
          <p:cNvPr id="9" name="Freeform 9"/>
          <p:cNvSpPr/>
          <p:nvPr/>
        </p:nvSpPr>
        <p:spPr>
          <a:xfrm>
            <a:off x="10677783" y="3725762"/>
            <a:ext cx="3742380" cy="3436186"/>
          </a:xfrm>
          <a:custGeom>
            <a:avLst/>
            <a:gdLst/>
            <a:ahLst/>
            <a:cxnLst/>
            <a:rect l="l" t="t" r="r" b="b"/>
            <a:pathLst>
              <a:path w="3742380" h="3436186">
                <a:moveTo>
                  <a:pt x="0" y="0"/>
                </a:moveTo>
                <a:lnTo>
                  <a:pt x="3742381" y="0"/>
                </a:lnTo>
                <a:lnTo>
                  <a:pt x="3742381" y="3436185"/>
                </a:lnTo>
                <a:lnTo>
                  <a:pt x="0" y="343618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1028700" y="2407920"/>
            <a:ext cx="5928995" cy="699770"/>
          </a:xfrm>
          <a:prstGeom prst="rect">
            <a:avLst/>
          </a:prstGeom>
        </p:spPr>
        <p:txBody>
          <a:bodyPr wrap="square" lIns="0" tIns="0" rIns="0" bIns="0" rtlCol="0" anchor="t">
            <a:spAutoFit/>
          </a:bodyPr>
          <a:lstStyle/>
          <a:p>
            <a:pPr algn="ctr">
              <a:lnSpc>
                <a:spcPts val="5460"/>
              </a:lnSpc>
            </a:pPr>
            <a:r>
              <a:rPr lang="en-US" sz="3900">
                <a:solidFill>
                  <a:srgbClr val="FFFFFF"/>
                </a:solidFill>
                <a:latin typeface="Noto Serif Display Bold" panose="02020802080505020204"/>
              </a:rPr>
              <a:t>5.Tổng quan về Figma</a:t>
            </a:r>
            <a:endParaRPr lang="en-US" sz="3900">
              <a:solidFill>
                <a:srgbClr val="FFFFFF"/>
              </a:solidFill>
              <a:latin typeface="Noto Serif Display Bold" panose="02020802080505020204"/>
            </a:endParaRPr>
          </a:p>
        </p:txBody>
      </p:sp>
      <p:sp>
        <p:nvSpPr>
          <p:cNvPr id="11" name="TextBox 11"/>
          <p:cNvSpPr txBox="1"/>
          <p:nvPr/>
        </p:nvSpPr>
        <p:spPr>
          <a:xfrm>
            <a:off x="730159" y="3343160"/>
            <a:ext cx="8413841" cy="6309995"/>
          </a:xfrm>
          <a:prstGeom prst="rect">
            <a:avLst/>
          </a:prstGeom>
        </p:spPr>
        <p:txBody>
          <a:bodyPr lIns="0" tIns="0" rIns="0" bIns="0" rtlCol="0" anchor="t">
            <a:spAutoFit/>
          </a:bodyPr>
          <a:lstStyle/>
          <a:p>
            <a:pPr marL="852805" lvl="1" indent="-426720" algn="just">
              <a:lnSpc>
                <a:spcPts val="5530"/>
              </a:lnSpc>
              <a:buFont typeface="Arial" panose="020B0604020202020204"/>
              <a:buChar char="•"/>
            </a:pPr>
            <a:r>
              <a:rPr lang="en-US" sz="3950">
                <a:solidFill>
                  <a:srgbClr val="FFFFFF"/>
                </a:solidFill>
                <a:latin typeface="Times New Roman" panose="02020603050405020304"/>
              </a:rPr>
              <a:t>Figma là một phần mềm bao gồm nhiều công cụ thiết kế mạnh mẽ trên nền tảng website, giúp các lập trình viên sáng tạo không giới hạn giao diện người dùng để thiết kế tạo mẫu hoặc bạn có thể tạo bài đăng trên các mạng xã hội cùng nhiều dự án thiết kế khác</a:t>
            </a:r>
            <a:endParaRPr lang="en-US" sz="3950">
              <a:solidFill>
                <a:srgbClr val="FFFFFF"/>
              </a:solidFill>
              <a:latin typeface="Times New Roman" panose="02020603050405020304"/>
            </a:endParaRPr>
          </a:p>
          <a:p>
            <a:pPr algn="just">
              <a:lnSpc>
                <a:spcPts val="553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4C76"/>
        </a:solidFill>
        <a:effectLst/>
      </p:bgPr>
    </p:bg>
    <p:spTree>
      <p:nvGrpSpPr>
        <p:cNvPr id="1" name=""/>
        <p:cNvGrpSpPr/>
        <p:nvPr/>
      </p:nvGrpSpPr>
      <p:grpSpPr>
        <a:xfrm>
          <a:off x="0" y="0"/>
          <a:ext cx="0" cy="0"/>
          <a:chOff x="0" y="0"/>
          <a:chExt cx="0" cy="0"/>
        </a:xfrm>
      </p:grpSpPr>
      <p:grpSp>
        <p:nvGrpSpPr>
          <p:cNvPr id="2" name="Group 2"/>
          <p:cNvGrpSpPr/>
          <p:nvPr/>
        </p:nvGrpSpPr>
        <p:grpSpPr>
          <a:xfrm rot="0">
            <a:off x="12043410" y="-629159"/>
            <a:ext cx="11545318" cy="115453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6058494" y="9522041"/>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6" name="Group 6"/>
          <p:cNvGrpSpPr/>
          <p:nvPr/>
        </p:nvGrpSpPr>
        <p:grpSpPr>
          <a:xfrm rot="0">
            <a:off x="1028700" y="257175"/>
            <a:ext cx="8828642" cy="1554471"/>
            <a:chOff x="0" y="0"/>
            <a:chExt cx="2325239" cy="409408"/>
          </a:xfrm>
        </p:grpSpPr>
        <p:sp>
          <p:nvSpPr>
            <p:cNvPr id="7" name="Freeform 7"/>
            <p:cNvSpPr/>
            <p:nvPr/>
          </p:nvSpPr>
          <p:spPr>
            <a:xfrm>
              <a:off x="0" y="0"/>
              <a:ext cx="2325239" cy="409408"/>
            </a:xfrm>
            <a:custGeom>
              <a:avLst/>
              <a:gdLst/>
              <a:ahLst/>
              <a:cxnLst/>
              <a:rect l="l" t="t" r="r" b="b"/>
              <a:pathLst>
                <a:path w="2325239" h="409408">
                  <a:moveTo>
                    <a:pt x="0" y="0"/>
                  </a:moveTo>
                  <a:lnTo>
                    <a:pt x="2122039" y="0"/>
                  </a:lnTo>
                  <a:lnTo>
                    <a:pt x="2325239" y="204704"/>
                  </a:lnTo>
                  <a:lnTo>
                    <a:pt x="2122039" y="409408"/>
                  </a:lnTo>
                  <a:lnTo>
                    <a:pt x="0" y="409408"/>
                  </a:lnTo>
                  <a:lnTo>
                    <a:pt x="203200" y="204704"/>
                  </a:lnTo>
                  <a:lnTo>
                    <a:pt x="0" y="0"/>
                  </a:lnTo>
                  <a:close/>
                </a:path>
              </a:pathLst>
            </a:custGeom>
            <a:solidFill>
              <a:srgbClr val="DBEFF4"/>
            </a:solidFill>
          </p:spPr>
        </p:sp>
        <p:sp>
          <p:nvSpPr>
            <p:cNvPr id="8" name="TextBox 8"/>
            <p:cNvSpPr txBox="1"/>
            <p:nvPr/>
          </p:nvSpPr>
          <p:spPr>
            <a:xfrm>
              <a:off x="177800" y="-152400"/>
              <a:ext cx="2071239" cy="561808"/>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3: TRIỂN KHAI THIẾT KẾ WEBSITE</a:t>
              </a:r>
              <a:endParaRPr lang="en-US" sz="4000">
                <a:solidFill>
                  <a:srgbClr val="000000"/>
                </a:solidFill>
                <a:latin typeface="Times New Roman Bold" panose="02030802070405020303"/>
              </a:endParaRPr>
            </a:p>
          </p:txBody>
        </p:sp>
      </p:grpSp>
      <p:sp>
        <p:nvSpPr>
          <p:cNvPr id="9" name="Freeform 9"/>
          <p:cNvSpPr/>
          <p:nvPr/>
        </p:nvSpPr>
        <p:spPr>
          <a:xfrm>
            <a:off x="12357736" y="2922432"/>
            <a:ext cx="2920159" cy="3161589"/>
          </a:xfrm>
          <a:custGeom>
            <a:avLst/>
            <a:gdLst/>
            <a:ahLst/>
            <a:cxnLst/>
            <a:rect l="l" t="t" r="r" b="b"/>
            <a:pathLst>
              <a:path w="2920159" h="3161589">
                <a:moveTo>
                  <a:pt x="0" y="0"/>
                </a:moveTo>
                <a:lnTo>
                  <a:pt x="2920159" y="0"/>
                </a:lnTo>
                <a:lnTo>
                  <a:pt x="2920159" y="3161589"/>
                </a:lnTo>
                <a:lnTo>
                  <a:pt x="0" y="31615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10994906" y="5143500"/>
            <a:ext cx="2725660" cy="2725660"/>
          </a:xfrm>
          <a:custGeom>
            <a:avLst/>
            <a:gdLst/>
            <a:ahLst/>
            <a:cxnLst/>
            <a:rect l="l" t="t" r="r" b="b"/>
            <a:pathLst>
              <a:path w="2725660" h="2725660">
                <a:moveTo>
                  <a:pt x="0" y="0"/>
                </a:moveTo>
                <a:lnTo>
                  <a:pt x="2725660" y="0"/>
                </a:lnTo>
                <a:lnTo>
                  <a:pt x="2725660" y="2725660"/>
                </a:lnTo>
                <a:lnTo>
                  <a:pt x="0" y="2725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3817815" y="6084021"/>
            <a:ext cx="2480997" cy="2440681"/>
          </a:xfrm>
          <a:custGeom>
            <a:avLst/>
            <a:gdLst/>
            <a:ahLst/>
            <a:cxnLst/>
            <a:rect l="l" t="t" r="r" b="b"/>
            <a:pathLst>
              <a:path w="2480997" h="2440681">
                <a:moveTo>
                  <a:pt x="0" y="0"/>
                </a:moveTo>
                <a:lnTo>
                  <a:pt x="2480998" y="0"/>
                </a:lnTo>
                <a:lnTo>
                  <a:pt x="2480998" y="2440681"/>
                </a:lnTo>
                <a:lnTo>
                  <a:pt x="0" y="24406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371709" y="2136136"/>
            <a:ext cx="5989141" cy="580390"/>
          </a:xfrm>
          <a:prstGeom prst="rect">
            <a:avLst/>
          </a:prstGeom>
        </p:spPr>
        <p:txBody>
          <a:bodyPr lIns="0" tIns="0" rIns="0" bIns="0" rtlCol="0" anchor="t">
            <a:spAutoFit/>
          </a:bodyPr>
          <a:lstStyle/>
          <a:p>
            <a:pPr marL="734060" lvl="1" indent="-367030" algn="ctr">
              <a:lnSpc>
                <a:spcPts val="4760"/>
              </a:lnSpc>
              <a:buFont typeface="Arial" panose="020B0604020202020204"/>
              <a:buChar char="•"/>
            </a:pPr>
            <a:r>
              <a:rPr lang="en-US" sz="3400">
                <a:solidFill>
                  <a:srgbClr val="FFFFFF"/>
                </a:solidFill>
                <a:latin typeface="Noto Serif Display Bold" panose="02020802080505020204"/>
              </a:rPr>
              <a:t>Ý tưởng thiết kế website</a:t>
            </a:r>
            <a:endParaRPr lang="en-US" sz="3400">
              <a:solidFill>
                <a:srgbClr val="FFFFFF"/>
              </a:solidFill>
              <a:latin typeface="Noto Serif Display Bold" panose="02020802080505020204"/>
            </a:endParaRPr>
          </a:p>
        </p:txBody>
      </p:sp>
      <p:sp>
        <p:nvSpPr>
          <p:cNvPr id="13" name="TextBox 13"/>
          <p:cNvSpPr txBox="1"/>
          <p:nvPr/>
        </p:nvSpPr>
        <p:spPr>
          <a:xfrm>
            <a:off x="1148714" y="3067151"/>
            <a:ext cx="9065142" cy="6849744"/>
          </a:xfrm>
          <a:prstGeom prst="rect">
            <a:avLst/>
          </a:prstGeom>
        </p:spPr>
        <p:txBody>
          <a:bodyPr lIns="0" tIns="0" rIns="0" bIns="0" rtlCol="0" anchor="t">
            <a:spAutoFit/>
          </a:bodyPr>
          <a:lstStyle/>
          <a:p>
            <a:pPr marL="636905" lvl="1" indent="-318770">
              <a:lnSpc>
                <a:spcPts val="4130"/>
              </a:lnSpc>
              <a:buFont typeface="Arial" panose="020B0604020202020204"/>
              <a:buChar char="•"/>
            </a:pPr>
            <a:r>
              <a:rPr lang="en-US" sz="2950">
                <a:solidFill>
                  <a:srgbClr val="FFFFFF"/>
                </a:solidFill>
                <a:latin typeface="Times New Roman" panose="02020603050405020304"/>
              </a:rPr>
              <a:t>Trang chủ: Trang chủ nên cung cấp cho người dùng một cái nhìn tổng quan về cửa hàng, bao gồm các mẫu điện thoại, hình ảnh sản phẩm, và thông tin liên hệ.</a:t>
            </a:r>
            <a:endParaRPr lang="en-US" sz="2950">
              <a:solidFill>
                <a:srgbClr val="FFFFFF"/>
              </a:solidFill>
              <a:latin typeface="Times New Roman" panose="02020603050405020304"/>
            </a:endParaRPr>
          </a:p>
          <a:p>
            <a:pPr>
              <a:lnSpc>
                <a:spcPts val="4130"/>
              </a:lnSpc>
            </a:pPr>
          </a:p>
          <a:p>
            <a:pPr marL="636905" lvl="1" indent="-318770">
              <a:lnSpc>
                <a:spcPts val="4130"/>
              </a:lnSpc>
              <a:buFont typeface="Arial" panose="020B0604020202020204"/>
              <a:buChar char="•"/>
            </a:pPr>
            <a:r>
              <a:rPr lang="en-US" sz="2950">
                <a:solidFill>
                  <a:srgbClr val="FFFFFF"/>
                </a:solidFill>
                <a:latin typeface="Times New Roman" panose="02020603050405020304"/>
              </a:rPr>
              <a:t>Trang sản phẩm: Menu nên dễ tìm thấy và dễ đọc, bao gồm thông tin về các sản phẩm, giá cả.</a:t>
            </a:r>
            <a:endParaRPr lang="en-US" sz="2950">
              <a:solidFill>
                <a:srgbClr val="FFFFFF"/>
              </a:solidFill>
              <a:latin typeface="Times New Roman" panose="02020603050405020304"/>
            </a:endParaRPr>
          </a:p>
          <a:p>
            <a:pPr>
              <a:lnSpc>
                <a:spcPts val="4130"/>
              </a:lnSpc>
            </a:pPr>
          </a:p>
          <a:p>
            <a:pPr marL="636905" lvl="1" indent="-318770">
              <a:lnSpc>
                <a:spcPts val="4130"/>
              </a:lnSpc>
              <a:buFont typeface="Arial" panose="020B0604020202020204"/>
              <a:buChar char="•"/>
            </a:pPr>
            <a:r>
              <a:rPr lang="en-US" sz="2950">
                <a:solidFill>
                  <a:srgbClr val="FFFFFF"/>
                </a:solidFill>
                <a:latin typeface="Times New Roman" panose="02020603050405020304"/>
              </a:rPr>
              <a:t> Trang chi tiết: Trang sản phẩm nên cung cấp thông tin chi tiết về từng sản phẩm, bao gồm hình ảnh, mô tả, và đánh giá.</a:t>
            </a:r>
            <a:endParaRPr lang="en-US" sz="2950">
              <a:solidFill>
                <a:srgbClr val="FFFFFF"/>
              </a:solidFill>
              <a:latin typeface="Times New Roman" panose="02020603050405020304"/>
            </a:endParaRPr>
          </a:p>
          <a:p>
            <a:pPr>
              <a:lnSpc>
                <a:spcPts val="4130"/>
              </a:lnSpc>
            </a:pPr>
          </a:p>
          <a:p>
            <a:pPr algn="l">
              <a:lnSpc>
                <a:spcPts val="4130"/>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FF4"/>
        </a:solidFill>
        <a:effectLst/>
      </p:bgPr>
    </p:bg>
    <p:spTree>
      <p:nvGrpSpPr>
        <p:cNvPr id="1" name=""/>
        <p:cNvGrpSpPr/>
        <p:nvPr/>
      </p:nvGrpSpPr>
      <p:grpSpPr>
        <a:xfrm>
          <a:off x="0" y="0"/>
          <a:ext cx="0" cy="0"/>
          <a:chOff x="0" y="0"/>
          <a:chExt cx="0" cy="0"/>
        </a:xfrm>
      </p:grpSpPr>
      <p:grpSp>
        <p:nvGrpSpPr>
          <p:cNvPr id="2" name="Group 2"/>
          <p:cNvGrpSpPr/>
          <p:nvPr/>
        </p:nvGrpSpPr>
        <p:grpSpPr>
          <a:xfrm rot="0">
            <a:off x="12344062" y="-3111559"/>
            <a:ext cx="17411182" cy="1741118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1DB"/>
            </a:solidFill>
          </p:spPr>
        </p:sp>
      </p:grpSp>
      <p:grpSp>
        <p:nvGrpSpPr>
          <p:cNvPr id="4" name="Group 4"/>
          <p:cNvGrpSpPr/>
          <p:nvPr/>
        </p:nvGrpSpPr>
        <p:grpSpPr>
          <a:xfrm rot="0">
            <a:off x="16358849" y="9501699"/>
            <a:ext cx="1200806" cy="394855"/>
            <a:chOff x="0" y="0"/>
            <a:chExt cx="1305437" cy="429260"/>
          </a:xfrm>
        </p:grpSpPr>
        <p:sp>
          <p:nvSpPr>
            <p:cNvPr id="5" name="Freeform 5"/>
            <p:cNvSpPr/>
            <p:nvPr/>
          </p:nvSpPr>
          <p:spPr>
            <a:xfrm>
              <a:off x="0" y="-5080"/>
              <a:ext cx="1305437" cy="434340"/>
            </a:xfrm>
            <a:custGeom>
              <a:avLst/>
              <a:gdLst/>
              <a:ahLst/>
              <a:cxnLst/>
              <a:rect l="l" t="t" r="r" b="b"/>
              <a:pathLst>
                <a:path w="1305437" h="434340">
                  <a:moveTo>
                    <a:pt x="1287657" y="187960"/>
                  </a:moveTo>
                  <a:lnTo>
                    <a:pt x="1026037" y="11430"/>
                  </a:lnTo>
                  <a:cubicBezTo>
                    <a:pt x="1008257" y="0"/>
                    <a:pt x="985397" y="3810"/>
                    <a:pt x="972697" y="21590"/>
                  </a:cubicBezTo>
                  <a:cubicBezTo>
                    <a:pt x="961267" y="39370"/>
                    <a:pt x="965077" y="62230"/>
                    <a:pt x="982857" y="74930"/>
                  </a:cubicBezTo>
                  <a:lnTo>
                    <a:pt x="1141607" y="181610"/>
                  </a:lnTo>
                  <a:lnTo>
                    <a:pt x="0" y="181610"/>
                  </a:lnTo>
                  <a:lnTo>
                    <a:pt x="0" y="257810"/>
                  </a:lnTo>
                  <a:lnTo>
                    <a:pt x="1141607" y="257810"/>
                  </a:lnTo>
                  <a:lnTo>
                    <a:pt x="982857" y="364490"/>
                  </a:lnTo>
                  <a:cubicBezTo>
                    <a:pt x="965077" y="375920"/>
                    <a:pt x="961267" y="400050"/>
                    <a:pt x="972697" y="417830"/>
                  </a:cubicBezTo>
                  <a:cubicBezTo>
                    <a:pt x="980317" y="429260"/>
                    <a:pt x="991747" y="434340"/>
                    <a:pt x="1004447" y="434340"/>
                  </a:cubicBezTo>
                  <a:cubicBezTo>
                    <a:pt x="1012067" y="434340"/>
                    <a:pt x="1019687" y="431800"/>
                    <a:pt x="1026037" y="427990"/>
                  </a:cubicBezTo>
                  <a:lnTo>
                    <a:pt x="1288927" y="251460"/>
                  </a:lnTo>
                  <a:cubicBezTo>
                    <a:pt x="1299087" y="243840"/>
                    <a:pt x="1305437" y="232410"/>
                    <a:pt x="1305437" y="219710"/>
                  </a:cubicBezTo>
                  <a:cubicBezTo>
                    <a:pt x="1305437" y="207010"/>
                    <a:pt x="1299087" y="195580"/>
                    <a:pt x="1287657" y="187960"/>
                  </a:cubicBezTo>
                  <a:close/>
                </a:path>
              </a:pathLst>
            </a:custGeom>
            <a:solidFill>
              <a:srgbClr val="244C76"/>
            </a:solidFill>
          </p:spPr>
        </p:sp>
      </p:grpSp>
      <p:grpSp>
        <p:nvGrpSpPr>
          <p:cNvPr id="6" name="Group 6"/>
          <p:cNvGrpSpPr/>
          <p:nvPr/>
        </p:nvGrpSpPr>
        <p:grpSpPr>
          <a:xfrm rot="0">
            <a:off x="1028700" y="251464"/>
            <a:ext cx="8828642" cy="1554471"/>
            <a:chOff x="0" y="0"/>
            <a:chExt cx="2325239" cy="409408"/>
          </a:xfrm>
        </p:grpSpPr>
        <p:sp>
          <p:nvSpPr>
            <p:cNvPr id="7" name="Freeform 7"/>
            <p:cNvSpPr/>
            <p:nvPr/>
          </p:nvSpPr>
          <p:spPr>
            <a:xfrm>
              <a:off x="0" y="0"/>
              <a:ext cx="2325239" cy="409408"/>
            </a:xfrm>
            <a:custGeom>
              <a:avLst/>
              <a:gdLst/>
              <a:ahLst/>
              <a:cxnLst/>
              <a:rect l="l" t="t" r="r" b="b"/>
              <a:pathLst>
                <a:path w="2325239" h="409408">
                  <a:moveTo>
                    <a:pt x="0" y="0"/>
                  </a:moveTo>
                  <a:lnTo>
                    <a:pt x="2122039" y="0"/>
                  </a:lnTo>
                  <a:lnTo>
                    <a:pt x="2325239" y="204704"/>
                  </a:lnTo>
                  <a:lnTo>
                    <a:pt x="2122039" y="409408"/>
                  </a:lnTo>
                  <a:lnTo>
                    <a:pt x="0" y="409408"/>
                  </a:lnTo>
                  <a:lnTo>
                    <a:pt x="203200" y="204704"/>
                  </a:lnTo>
                  <a:lnTo>
                    <a:pt x="0" y="0"/>
                  </a:lnTo>
                  <a:close/>
                </a:path>
              </a:pathLst>
            </a:custGeom>
            <a:solidFill>
              <a:srgbClr val="7EB1DB"/>
            </a:solidFill>
          </p:spPr>
        </p:sp>
        <p:sp>
          <p:nvSpPr>
            <p:cNvPr id="8" name="TextBox 8"/>
            <p:cNvSpPr txBox="1"/>
            <p:nvPr/>
          </p:nvSpPr>
          <p:spPr>
            <a:xfrm>
              <a:off x="177800" y="-152400"/>
              <a:ext cx="2071239" cy="561808"/>
            </a:xfrm>
            <a:prstGeom prst="rect">
              <a:avLst/>
            </a:prstGeom>
          </p:spPr>
          <p:txBody>
            <a:bodyPr lIns="50800" tIns="50800" rIns="50800" bIns="50800" rtlCol="0" anchor="ctr"/>
            <a:lstStyle/>
            <a:p>
              <a:pPr algn="ctr">
                <a:lnSpc>
                  <a:spcPts val="5600"/>
                </a:lnSpc>
              </a:pPr>
              <a:r>
                <a:rPr lang="en-US" sz="4000">
                  <a:solidFill>
                    <a:srgbClr val="000000"/>
                  </a:solidFill>
                  <a:latin typeface="Times New Roman Bold" panose="02030802070405020303"/>
                </a:rPr>
                <a:t>Chương 3: TRIỂN KHAI THIẾT KẾ WEBSITE</a:t>
              </a:r>
              <a:endParaRPr lang="en-US" sz="4000">
                <a:solidFill>
                  <a:srgbClr val="000000"/>
                </a:solidFill>
                <a:latin typeface="Times New Roman Bold" panose="02030802070405020303"/>
              </a:endParaRPr>
            </a:p>
          </p:txBody>
        </p:sp>
      </p:grpSp>
      <p:sp>
        <p:nvSpPr>
          <p:cNvPr id="9" name="Freeform 9"/>
          <p:cNvSpPr/>
          <p:nvPr/>
        </p:nvSpPr>
        <p:spPr>
          <a:xfrm>
            <a:off x="9857342" y="2499913"/>
            <a:ext cx="2517432" cy="2751292"/>
          </a:xfrm>
          <a:custGeom>
            <a:avLst/>
            <a:gdLst/>
            <a:ahLst/>
            <a:cxnLst/>
            <a:rect l="l" t="t" r="r" b="b"/>
            <a:pathLst>
              <a:path w="2517432" h="2751292">
                <a:moveTo>
                  <a:pt x="0" y="0"/>
                </a:moveTo>
                <a:lnTo>
                  <a:pt x="2517433" y="0"/>
                </a:lnTo>
                <a:lnTo>
                  <a:pt x="2517433" y="2751293"/>
                </a:lnTo>
                <a:lnTo>
                  <a:pt x="0" y="2751293"/>
                </a:lnTo>
                <a:lnTo>
                  <a:pt x="0" y="0"/>
                </a:lnTo>
                <a:close/>
              </a:path>
            </a:pathLst>
          </a:custGeom>
          <a:blipFill>
            <a:blip r:embed="rId1"/>
            <a:stretch>
              <a:fillRect/>
            </a:stretch>
          </a:blipFill>
        </p:spPr>
      </p:sp>
      <p:sp>
        <p:nvSpPr>
          <p:cNvPr id="10" name="Freeform 10"/>
          <p:cNvSpPr/>
          <p:nvPr/>
        </p:nvSpPr>
        <p:spPr>
          <a:xfrm>
            <a:off x="1597232" y="5812703"/>
            <a:ext cx="5790378" cy="3886423"/>
          </a:xfrm>
          <a:custGeom>
            <a:avLst/>
            <a:gdLst/>
            <a:ahLst/>
            <a:cxnLst/>
            <a:rect l="l" t="t" r="r" b="b"/>
            <a:pathLst>
              <a:path w="5790378" h="3886423">
                <a:moveTo>
                  <a:pt x="0" y="0"/>
                </a:moveTo>
                <a:lnTo>
                  <a:pt x="5790377" y="0"/>
                </a:lnTo>
                <a:lnTo>
                  <a:pt x="5790377" y="3886423"/>
                </a:lnTo>
                <a:lnTo>
                  <a:pt x="0" y="3886423"/>
                </a:lnTo>
                <a:lnTo>
                  <a:pt x="0" y="0"/>
                </a:lnTo>
                <a:close/>
              </a:path>
            </a:pathLst>
          </a:custGeom>
          <a:blipFill>
            <a:blip r:embed="rId2"/>
            <a:stretch>
              <a:fillRect/>
            </a:stretch>
          </a:blipFill>
        </p:spPr>
      </p:sp>
      <p:sp>
        <p:nvSpPr>
          <p:cNvPr id="11" name="TextBox 11"/>
          <p:cNvSpPr txBox="1"/>
          <p:nvPr/>
        </p:nvSpPr>
        <p:spPr>
          <a:xfrm>
            <a:off x="1425703" y="2130343"/>
            <a:ext cx="4590356" cy="662940"/>
          </a:xfrm>
          <a:prstGeom prst="rect">
            <a:avLst/>
          </a:prstGeom>
        </p:spPr>
        <p:txBody>
          <a:bodyPr lIns="0" tIns="0" rIns="0" bIns="0" rtlCol="0" anchor="t">
            <a:spAutoFit/>
          </a:bodyPr>
          <a:lstStyle/>
          <a:p>
            <a:pPr algn="ctr">
              <a:lnSpc>
                <a:spcPts val="5460"/>
              </a:lnSpc>
            </a:pPr>
            <a:r>
              <a:rPr lang="en-US" sz="3900">
                <a:solidFill>
                  <a:srgbClr val="000000"/>
                </a:solidFill>
                <a:latin typeface="Noto Serif Display Bold" panose="02020802080505020204"/>
              </a:rPr>
              <a:t>2. Ứng dụng Figma</a:t>
            </a:r>
            <a:endParaRPr lang="en-US" sz="3900">
              <a:solidFill>
                <a:srgbClr val="000000"/>
              </a:solidFill>
              <a:latin typeface="Noto Serif Display Bold" panose="02020802080505020204"/>
            </a:endParaRPr>
          </a:p>
        </p:txBody>
      </p:sp>
      <p:sp>
        <p:nvSpPr>
          <p:cNvPr id="12" name="TextBox 12"/>
          <p:cNvSpPr txBox="1"/>
          <p:nvPr/>
        </p:nvSpPr>
        <p:spPr>
          <a:xfrm>
            <a:off x="1716067" y="3718560"/>
            <a:ext cx="7453908" cy="1424940"/>
          </a:xfrm>
          <a:prstGeom prst="rect">
            <a:avLst/>
          </a:prstGeom>
        </p:spPr>
        <p:txBody>
          <a:bodyPr lIns="0" tIns="0" rIns="0" bIns="0" rtlCol="0" anchor="t">
            <a:spAutoFit/>
          </a:bodyPr>
          <a:lstStyle/>
          <a:p>
            <a:pPr marL="842010" lvl="1" indent="-421005" algn="ctr">
              <a:lnSpc>
                <a:spcPts val="5460"/>
              </a:lnSpc>
              <a:buFont typeface="Arial" panose="020B0604020202020204"/>
              <a:buChar char="•"/>
            </a:pPr>
            <a:r>
              <a:rPr lang="en-US" sz="3900">
                <a:solidFill>
                  <a:srgbClr val="000000"/>
                </a:solidFill>
                <a:latin typeface="Times New Roman" panose="02020603050405020304"/>
              </a:rPr>
              <a:t>Tạo tài khoản gồm có 5 bước  </a:t>
            </a:r>
            <a:endParaRPr lang="en-US" sz="3900">
              <a:solidFill>
                <a:srgbClr val="000000"/>
              </a:solidFill>
              <a:latin typeface="Times New Roman" panose="02020603050405020304"/>
            </a:endParaRPr>
          </a:p>
          <a:p>
            <a:pPr algn="ctr">
              <a:lnSpc>
                <a:spcPts val="5460"/>
              </a:lnSpc>
            </a:pPr>
          </a:p>
        </p:txBody>
      </p:sp>
      <p:sp>
        <p:nvSpPr>
          <p:cNvPr id="13" name="TextBox 13"/>
          <p:cNvSpPr txBox="1"/>
          <p:nvPr/>
        </p:nvSpPr>
        <p:spPr>
          <a:xfrm>
            <a:off x="8091105" y="7310145"/>
            <a:ext cx="7816453" cy="739140"/>
          </a:xfrm>
          <a:prstGeom prst="rect">
            <a:avLst/>
          </a:prstGeom>
        </p:spPr>
        <p:txBody>
          <a:bodyPr lIns="0" tIns="0" rIns="0" bIns="0" rtlCol="0" anchor="t">
            <a:spAutoFit/>
          </a:bodyPr>
          <a:lstStyle/>
          <a:p>
            <a:pPr marL="842010" lvl="1" indent="-421005" algn="ctr">
              <a:lnSpc>
                <a:spcPts val="5460"/>
              </a:lnSpc>
              <a:buFont typeface="Arial" panose="020B0604020202020204"/>
              <a:buChar char="•"/>
            </a:pPr>
            <a:r>
              <a:rPr lang="en-US" sz="3900">
                <a:solidFill>
                  <a:srgbClr val="000000"/>
                </a:solidFill>
                <a:latin typeface="Times New Roman" panose="02020603050405020304"/>
              </a:rPr>
              <a:t>Sơ đồ liên kết giao diện của web</a:t>
            </a:r>
            <a:endParaRPr lang="en-US" sz="3900">
              <a:solidFill>
                <a:srgbClr val="000000"/>
              </a:solidFill>
              <a:latin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3556</Words>
  <Application>WPS Presentation</Application>
  <PresentationFormat>On-screen Show (4:3)</PresentationFormat>
  <Paragraphs>158</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Times New Roman Bold</vt:lpstr>
      <vt:lpstr>DejaVu Serif Bold</vt:lpstr>
      <vt:lpstr>Public Sans Bold</vt:lpstr>
      <vt:lpstr>Open Sans Bold</vt:lpstr>
      <vt:lpstr>Noto Serif Display Bold</vt:lpstr>
      <vt:lpstr>Noto Serif Display</vt:lpstr>
      <vt:lpstr>Times New Roman</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Minh họa 3D Trò chơi Đoán Từ Bản thuyết trình Vui vẻ</dc:title>
  <dc:creator/>
  <cp:lastModifiedBy>HUYNH NHU</cp:lastModifiedBy>
  <cp:revision>2</cp:revision>
  <dcterms:created xsi:type="dcterms:W3CDTF">2006-08-16T00:00:00Z</dcterms:created>
  <dcterms:modified xsi:type="dcterms:W3CDTF">2024-01-13T13:36:44Z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3BDAE4FFE44240EBB1DA773773FDBED7_12</vt:lpwstr>
  </property>
  <property fmtid="{D5CDD505-2E9C-101B-9397-08002B2CF9AE}" pid="3" name="KSOProductBuildVer">
    <vt:lpwstr>1033-12.2.0.13412</vt:lpwstr>
  </property>
</Properties>
</file>